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00" r:id="rId1"/>
  </p:sldMasterIdLst>
  <p:notesMasterIdLst>
    <p:notesMasterId r:id="rId30"/>
  </p:notesMasterIdLst>
  <p:sldIdLst>
    <p:sldId id="303" r:id="rId2"/>
    <p:sldId id="304" r:id="rId3"/>
    <p:sldId id="512" r:id="rId4"/>
    <p:sldId id="517" r:id="rId5"/>
    <p:sldId id="267" r:id="rId6"/>
    <p:sldId id="268" r:id="rId7"/>
    <p:sldId id="269" r:id="rId8"/>
    <p:sldId id="270" r:id="rId9"/>
    <p:sldId id="272" r:id="rId10"/>
    <p:sldId id="271" r:id="rId11"/>
    <p:sldId id="274" r:id="rId12"/>
    <p:sldId id="298" r:id="rId13"/>
    <p:sldId id="275" r:id="rId14"/>
    <p:sldId id="273" r:id="rId15"/>
    <p:sldId id="319" r:id="rId16"/>
    <p:sldId id="280" r:id="rId17"/>
    <p:sldId id="282" r:id="rId18"/>
    <p:sldId id="297" r:id="rId19"/>
    <p:sldId id="283" r:id="rId20"/>
    <p:sldId id="284" r:id="rId21"/>
    <p:sldId id="289" r:id="rId22"/>
    <p:sldId id="287" r:id="rId23"/>
    <p:sldId id="302" r:id="rId24"/>
    <p:sldId id="291" r:id="rId25"/>
    <p:sldId id="292" r:id="rId26"/>
    <p:sldId id="300" r:id="rId27"/>
    <p:sldId id="301" r:id="rId28"/>
    <p:sldId id="295" r:id="rId2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B0605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433"/>
    <p:restoredTop sz="94677"/>
  </p:normalViewPr>
  <p:slideViewPr>
    <p:cSldViewPr snapToGrid="0" snapToObjects="1">
      <p:cViewPr>
        <p:scale>
          <a:sx n="147" d="100"/>
          <a:sy n="147" d="100"/>
        </p:scale>
        <p:origin x="1192" y="-5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image" Target="../media/image2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0573A-0ABD-994D-ACC2-019BE139FD3C}" type="datetimeFigureOut">
              <a:rPr lang="en-US" smtClean="0"/>
              <a:t>2/26/19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698876-3333-3D4B-853D-366F74B2CB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2704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0268577-66F4-9F40-9A46-B5BBA5C31899}" type="slidenum">
              <a:rPr lang="en-US"/>
              <a:pPr/>
              <a:t>3</a:t>
            </a:fld>
            <a:endParaRPr lang="en-US"/>
          </a:p>
        </p:txBody>
      </p:sp>
      <p:sp>
        <p:nvSpPr>
          <p:cNvPr id="189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189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3182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 baseline="0">
                <a:solidFill>
                  <a:srgbClr val="7B0605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800" baseline="0">
                <a:solidFill>
                  <a:srgbClr val="002060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8DF40-8459-0C42-BB4C-30A608AB9557}" type="datetimeFigureOut">
              <a:rPr lang="en-US" smtClean="0"/>
              <a:t>2/26/19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01943-485F-E944-8796-2434C6EE7E7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8DF40-8459-0C42-BB4C-30A608AB9557}" type="datetimeFigureOut">
              <a:rPr lang="en-US" smtClean="0"/>
              <a:t>2/26/19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01943-485F-E944-8796-2434C6EE7E7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8DF40-8459-0C42-BB4C-30A608AB9557}" type="datetimeFigureOut">
              <a:rPr lang="en-US" smtClean="0"/>
              <a:t>2/26/19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01943-485F-E944-8796-2434C6EE7E7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 b="1" baseline="0">
                <a:solidFill>
                  <a:srgbClr val="7B0605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aseline="0">
                <a:solidFill>
                  <a:srgbClr val="002060"/>
                </a:solidFill>
              </a:defRPr>
            </a:lvl1pPr>
            <a:lvl2pPr>
              <a:defRPr baseline="0">
                <a:solidFill>
                  <a:srgbClr val="002060"/>
                </a:solidFill>
              </a:defRPr>
            </a:lvl2pPr>
            <a:lvl3pPr>
              <a:defRPr baseline="0">
                <a:solidFill>
                  <a:srgbClr val="002060"/>
                </a:solidFill>
              </a:defRPr>
            </a:lvl3pPr>
            <a:lvl4pPr>
              <a:defRPr baseline="0">
                <a:solidFill>
                  <a:srgbClr val="002060"/>
                </a:solidFill>
              </a:defRPr>
            </a:lvl4pPr>
            <a:lvl5pPr>
              <a:defRPr baseline="0">
                <a:solidFill>
                  <a:srgbClr val="00206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8DF40-8459-0C42-BB4C-30A608AB9557}" type="datetimeFigureOut">
              <a:rPr lang="en-US" smtClean="0"/>
              <a:t>2/26/19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01943-485F-E944-8796-2434C6EE7E7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8DF40-8459-0C42-BB4C-30A608AB9557}" type="datetimeFigureOut">
              <a:rPr lang="en-US" smtClean="0"/>
              <a:t>2/26/19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01943-485F-E944-8796-2434C6EE7E7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8DF40-8459-0C42-BB4C-30A608AB9557}" type="datetimeFigureOut">
              <a:rPr lang="en-US" smtClean="0"/>
              <a:t>2/26/19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01943-485F-E944-8796-2434C6EE7E7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8DF40-8459-0C42-BB4C-30A608AB9557}" type="datetimeFigureOut">
              <a:rPr lang="en-US" smtClean="0"/>
              <a:t>2/26/19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01943-485F-E944-8796-2434C6EE7E7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8DF40-8459-0C42-BB4C-30A608AB9557}" type="datetimeFigureOut">
              <a:rPr lang="en-US" smtClean="0"/>
              <a:t>2/26/19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01943-485F-E944-8796-2434C6EE7E7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8DF40-8459-0C42-BB4C-30A608AB9557}" type="datetimeFigureOut">
              <a:rPr lang="en-US" smtClean="0"/>
              <a:t>2/26/19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01943-485F-E944-8796-2434C6EE7E7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8DF40-8459-0C42-BB4C-30A608AB9557}" type="datetimeFigureOut">
              <a:rPr lang="en-US" smtClean="0"/>
              <a:t>2/26/19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01943-485F-E944-8796-2434C6EE7E7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8DF40-8459-0C42-BB4C-30A608AB9557}" type="datetimeFigureOut">
              <a:rPr lang="en-US" smtClean="0"/>
              <a:t>2/26/19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01943-485F-E944-8796-2434C6EE7E7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E8DF40-8459-0C42-BB4C-30A608AB9557}" type="datetimeFigureOut">
              <a:rPr lang="en-US" smtClean="0"/>
              <a:t>2/26/19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701943-485F-E944-8796-2434C6EE7E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661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1" r:id="rId1"/>
    <p:sldLayoutId id="2147483902" r:id="rId2"/>
    <p:sldLayoutId id="2147483903" r:id="rId3"/>
    <p:sldLayoutId id="2147483904" r:id="rId4"/>
    <p:sldLayoutId id="2147483905" r:id="rId5"/>
    <p:sldLayoutId id="2147483906" r:id="rId6"/>
    <p:sldLayoutId id="2147483907" r:id="rId7"/>
    <p:sldLayoutId id="2147483908" r:id="rId8"/>
    <p:sldLayoutId id="2147483909" r:id="rId9"/>
    <p:sldLayoutId id="2147483910" r:id="rId10"/>
    <p:sldLayoutId id="214748391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0.png"/><Relationship Id="rId7" Type="http://schemas.openxmlformats.org/officeDocument/2006/relationships/image" Target="../media/image15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00.png"/><Relationship Id="rId7" Type="http://schemas.openxmlformats.org/officeDocument/2006/relationships/image" Target="../media/image20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9.png"/><Relationship Id="rId10" Type="http://schemas.openxmlformats.org/officeDocument/2006/relationships/image" Target="../media/image210.png"/><Relationship Id="rId4" Type="http://schemas.openxmlformats.org/officeDocument/2006/relationships/image" Target="../media/image18.png"/><Relationship Id="rId9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://machinelearning.wustl.edu/mlpapers/paper_files/icml2013_sutskever13.pdf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gi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412.6980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2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6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0400" y="1139827"/>
            <a:ext cx="7772400" cy="1470025"/>
          </a:xfrm>
        </p:spPr>
        <p:txBody>
          <a:bodyPr/>
          <a:lstStyle/>
          <a:p>
            <a:r>
              <a:rPr lang="en-US" b="1" dirty="0"/>
              <a:t>Neural Networks:</a:t>
            </a:r>
            <a:br>
              <a:rPr lang="en-US" b="1" dirty="0"/>
            </a:br>
            <a:r>
              <a:rPr lang="en-US" b="1" dirty="0"/>
              <a:t>Optimization Variants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58900" y="2997200"/>
            <a:ext cx="6400800" cy="1752600"/>
          </a:xfrm>
        </p:spPr>
        <p:txBody>
          <a:bodyPr>
            <a:noAutofit/>
          </a:bodyPr>
          <a:lstStyle/>
          <a:p>
            <a:r>
              <a:rPr lang="en-US" dirty="0"/>
              <a:t>CS 760: Machine Learning</a:t>
            </a:r>
          </a:p>
          <a:p>
            <a:r>
              <a:rPr lang="en-US" dirty="0"/>
              <a:t>Spring 2019</a:t>
            </a:r>
          </a:p>
          <a:p>
            <a:r>
              <a:rPr lang="en-US" dirty="0"/>
              <a:t>Mark Craven and David Page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F8E10-0DEE-7D4A-8CBD-121E0A001349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8320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5015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400" dirty="0"/>
              <a:t>Nesterov Accelerated Gradient</a:t>
            </a:r>
            <a:endParaRPr lang="en-US" sz="4400" dirty="0"/>
          </a:p>
        </p:txBody>
      </p:sp>
      <p:sp>
        <p:nvSpPr>
          <p:cNvPr id="4" name="Oval 3"/>
          <p:cNvSpPr/>
          <p:nvPr/>
        </p:nvSpPr>
        <p:spPr>
          <a:xfrm>
            <a:off x="943591" y="4583289"/>
            <a:ext cx="146756" cy="14675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/>
          <p:cNvCxnSpPr>
            <a:cxnSpLocks/>
            <a:stCxn id="4" idx="7"/>
          </p:cNvCxnSpPr>
          <p:nvPr/>
        </p:nvCxnSpPr>
        <p:spPr>
          <a:xfrm flipV="1">
            <a:off x="1068855" y="2906889"/>
            <a:ext cx="862514" cy="1697892"/>
          </a:xfrm>
          <a:prstGeom prst="straightConnector1">
            <a:avLst/>
          </a:prstGeom>
          <a:ln w="508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cxnSpLocks/>
            <a:stCxn id="4" idx="7"/>
          </p:cNvCxnSpPr>
          <p:nvPr/>
        </p:nvCxnSpPr>
        <p:spPr>
          <a:xfrm flipV="1">
            <a:off x="1068855" y="4526845"/>
            <a:ext cx="1477759" cy="77936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77228" y="3272413"/>
                <a:ext cx="1637243" cy="65780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/>
                  <a:t>Speed</a:t>
                </a:r>
              </a:p>
              <a:p>
                <a:r>
                  <a:rPr lang="en-US" dirty="0"/>
                  <a:t>direction: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charset="0"/>
                      </a:rPr>
                      <m:t> </m:t>
                    </m:r>
                    <m:r>
                      <a:rPr lang="en-US" i="1">
                        <a:latin typeface="Cambria Math" charset="0"/>
                      </a:rPr>
                      <m:t>𝜇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𝑣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)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28" y="3272413"/>
                <a:ext cx="1637243" cy="657809"/>
              </a:xfrm>
              <a:prstGeom prst="rect">
                <a:avLst/>
              </a:prstGeom>
              <a:blipFill rotWithShape="0">
                <a:blip r:embed="rId2"/>
                <a:stretch>
                  <a:fillRect l="-3358" t="-11111" b="-675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1055511" y="4876801"/>
                <a:ext cx="2272160" cy="8198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/>
                  <a:t>Negative gradient </a:t>
                </a:r>
              </a:p>
              <a:p>
                <a:r>
                  <a:rPr lang="en-US" dirty="0"/>
                  <a:t>direction: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−</m:t>
                    </m:r>
                    <m:r>
                      <a:rPr lang="en-US" i="1">
                        <a:latin typeface="Cambria Math" charset="0"/>
                      </a:rPr>
                      <m:t>𝜂</m:t>
                    </m:r>
                    <m:r>
                      <a:rPr lang="en-US" i="1">
                        <a:latin typeface="Cambria Math" charset="0"/>
                      </a:rPr>
                      <m:t>⋅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|"/>
                            <m:ctrlPr>
                              <a:rPr lang="hr-H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mr-IN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mr-IN" i="1">
                                    <a:latin typeface="Cambria Math" charset="0"/>
                                  </a:rPr>
                                  <m:t>𝜕</m:t>
                                </m:r>
                                <m:r>
                                  <a:rPr lang="en-US" i="1">
                                    <a:latin typeface="Cambria Math" charset="0"/>
                                  </a:rPr>
                                  <m:t>𝐿</m:t>
                                </m:r>
                              </m:num>
                              <m:den>
                                <m:r>
                                  <a:rPr lang="mr-IN" i="1">
                                    <a:latin typeface="Cambria Math" charset="0"/>
                                  </a:rPr>
                                  <m:t>𝜕</m:t>
                                </m:r>
                                <m:r>
                                  <a:rPr lang="en-US" i="1">
                                    <a:latin typeface="Cambria Math" charset="0"/>
                                  </a:rPr>
                                  <m:t>𝑤</m:t>
                                </m:r>
                              </m:den>
                            </m:f>
                          </m:e>
                        </m:d>
                      </m:e>
                      <m:sub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)</m:t>
                            </m:r>
                          </m:sup>
                        </m:sSup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511" y="4876801"/>
                <a:ext cx="2272160" cy="819840"/>
              </a:xfrm>
              <a:prstGeom prst="rect">
                <a:avLst/>
              </a:prstGeom>
              <a:blipFill rotWithShape="0">
                <a:blip r:embed="rId3"/>
                <a:stretch>
                  <a:fillRect l="-2145" t="-73134" r="-13673" b="-1514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405140" y="4583289"/>
                <a:ext cx="650371" cy="3808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</m:e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140" y="4583289"/>
                <a:ext cx="650371" cy="38081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Group 21"/>
          <p:cNvGrpSpPr/>
          <p:nvPr/>
        </p:nvGrpSpPr>
        <p:grpSpPr>
          <a:xfrm>
            <a:off x="1068855" y="2514980"/>
            <a:ext cx="3003701" cy="2089801"/>
            <a:chOff x="1068855" y="2514980"/>
            <a:chExt cx="3003701" cy="2089801"/>
          </a:xfrm>
        </p:grpSpPr>
        <p:cxnSp>
          <p:nvCxnSpPr>
            <p:cNvPr id="15" name="Straight Arrow Connector 14"/>
            <p:cNvCxnSpPr/>
            <p:nvPr/>
          </p:nvCxnSpPr>
          <p:spPr>
            <a:xfrm flipV="1">
              <a:off x="1896533" y="2776174"/>
              <a:ext cx="1352495" cy="99429"/>
            </a:xfrm>
            <a:prstGeom prst="straightConnector1">
              <a:avLst/>
            </a:prstGeom>
            <a:ln w="50800">
              <a:solidFill>
                <a:srgbClr val="FF0000">
                  <a:alpha val="41176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>
              <a:cxnSpLocks/>
              <a:stCxn id="4" idx="7"/>
            </p:cNvCxnSpPr>
            <p:nvPr/>
          </p:nvCxnSpPr>
          <p:spPr>
            <a:xfrm flipV="1">
              <a:off x="1068855" y="2784883"/>
              <a:ext cx="2215009" cy="1819898"/>
            </a:xfrm>
            <a:prstGeom prst="straightConnector1">
              <a:avLst/>
            </a:prstGeom>
            <a:ln w="508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/>
            <p:cNvSpPr/>
            <p:nvPr/>
          </p:nvSpPr>
          <p:spPr>
            <a:xfrm>
              <a:off x="2241987" y="3520912"/>
              <a:ext cx="149476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Actual update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Rectangle 20"/>
                <p:cNvSpPr/>
                <p:nvPr/>
              </p:nvSpPr>
              <p:spPr>
                <a:xfrm>
                  <a:off x="3202574" y="2514980"/>
                  <a:ext cx="869982" cy="3808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smtClean="0">
                                <a:latin typeface="Cambria Math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+1)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1" name="Rectangle 2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02574" y="2514980"/>
                  <a:ext cx="869982" cy="380810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3" name="TextBox 22"/>
          <p:cNvSpPr txBox="1"/>
          <p:nvPr/>
        </p:nvSpPr>
        <p:spPr>
          <a:xfrm>
            <a:off x="918939" y="1852405"/>
            <a:ext cx="2817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Momentum</a:t>
            </a:r>
          </a:p>
        </p:txBody>
      </p:sp>
      <p:cxnSp>
        <p:nvCxnSpPr>
          <p:cNvPr id="25" name="Straight Connector 24"/>
          <p:cNvCxnSpPr/>
          <p:nvPr/>
        </p:nvCxnSpPr>
        <p:spPr>
          <a:xfrm>
            <a:off x="4058356" y="1606022"/>
            <a:ext cx="0" cy="462544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4675253" y="1854586"/>
            <a:ext cx="41183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Nesterov Accelerated Gradient</a:t>
            </a:r>
          </a:p>
        </p:txBody>
      </p:sp>
      <p:grpSp>
        <p:nvGrpSpPr>
          <p:cNvPr id="31" name="Group 30"/>
          <p:cNvGrpSpPr/>
          <p:nvPr/>
        </p:nvGrpSpPr>
        <p:grpSpPr>
          <a:xfrm>
            <a:off x="4175869" y="2906889"/>
            <a:ext cx="1819305" cy="1979495"/>
            <a:chOff x="4920924" y="2906889"/>
            <a:chExt cx="1819305" cy="1979495"/>
          </a:xfrm>
        </p:grpSpPr>
        <p:cxnSp>
          <p:nvCxnSpPr>
            <p:cNvPr id="28" name="Straight Arrow Connector 27"/>
            <p:cNvCxnSpPr>
              <a:stCxn id="29" idx="7"/>
            </p:cNvCxnSpPr>
            <p:nvPr/>
          </p:nvCxnSpPr>
          <p:spPr>
            <a:xfrm flipV="1">
              <a:off x="6002979" y="2906889"/>
              <a:ext cx="737250" cy="1719384"/>
            </a:xfrm>
            <a:prstGeom prst="straightConnector1">
              <a:avLst/>
            </a:prstGeom>
            <a:ln w="508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Rectangle 28"/>
                <p:cNvSpPr/>
                <p:nvPr/>
              </p:nvSpPr>
              <p:spPr>
                <a:xfrm>
                  <a:off x="4920924" y="3272413"/>
                  <a:ext cx="1637243" cy="65780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dirty="0"/>
                    <a:t>Speed</a:t>
                  </a:r>
                </a:p>
                <a:p>
                  <a:r>
                    <a:rPr lang="en-US" dirty="0"/>
                    <a:t>direction:</a:t>
                  </a:r>
                  <a14:m>
                    <m:oMath xmlns:m="http://schemas.openxmlformats.org/officeDocument/2006/math">
                      <m:r>
                        <a:rPr lang="en-US" b="0" i="0" smtClean="0">
                          <a:latin typeface="Cambria Math" charset="0"/>
                        </a:rPr>
                        <m:t> </m:t>
                      </m:r>
                      <m:r>
                        <a:rPr lang="en-US" i="1">
                          <a:latin typeface="Cambria Math" charset="0"/>
                        </a:rPr>
                        <m:t>𝜇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𝑣</m:t>
                          </m:r>
                        </m:e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)</m:t>
                          </m:r>
                        </m:sup>
                      </m:sSup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9" name="Rectangle 2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20924" y="3272413"/>
                  <a:ext cx="1637243" cy="657809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2974" t="-11111" b="-6759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Rectangle 29"/>
                <p:cNvSpPr/>
                <p:nvPr/>
              </p:nvSpPr>
              <p:spPr>
                <a:xfrm>
                  <a:off x="5247023" y="4505574"/>
                  <a:ext cx="650371" cy="3808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0" name="Rectangle 2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47023" y="4505574"/>
                  <a:ext cx="650371" cy="380810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32" name="Straight Arrow Connector 31"/>
          <p:cNvCxnSpPr/>
          <p:nvPr/>
        </p:nvCxnSpPr>
        <p:spPr>
          <a:xfrm>
            <a:off x="5995174" y="2906889"/>
            <a:ext cx="1082055" cy="445911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5" name="Rectangle 34"/>
              <p:cNvSpPr/>
              <p:nvPr/>
            </p:nvSpPr>
            <p:spPr>
              <a:xfrm>
                <a:off x="6250748" y="2407781"/>
                <a:ext cx="2797754" cy="85132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/>
                  <a:t>Negative gradient </a:t>
                </a:r>
              </a:p>
              <a:p>
                <a:r>
                  <a:rPr lang="en-US" dirty="0"/>
                  <a:t>direction: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−</m:t>
                    </m:r>
                    <m:r>
                      <a:rPr lang="en-US" i="1">
                        <a:latin typeface="Cambria Math" charset="0"/>
                      </a:rPr>
                      <m:t>𝜂</m:t>
                    </m:r>
                    <m:r>
                      <a:rPr lang="en-US" i="1">
                        <a:latin typeface="Cambria Math" charset="0"/>
                      </a:rPr>
                      <m:t>⋅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|"/>
                            <m:ctrlPr>
                              <a:rPr lang="hr-H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mr-IN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mr-IN" i="1">
                                    <a:latin typeface="Cambria Math" charset="0"/>
                                  </a:rPr>
                                  <m:t>𝜕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num>
                              <m:den>
                                <m:r>
                                  <a:rPr lang="mr-IN" i="1">
                                    <a:latin typeface="Cambria Math" charset="0"/>
                                  </a:rPr>
                                  <m:t>𝜕</m:t>
                                </m:r>
                                <m:r>
                                  <a:rPr lang="en-US" i="1">
                                    <a:latin typeface="Cambria Math" charset="0"/>
                                  </a:rPr>
                                  <m:t>𝑤</m:t>
                                </m:r>
                              </m:den>
                            </m:f>
                          </m:e>
                        </m:d>
                      </m:e>
                      <m:sub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(</m:t>
                            </m:r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)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𝜇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(</m:t>
                            </m:r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)</m:t>
                            </m:r>
                          </m:sup>
                        </m:sSup>
                      </m:sub>
                    </m:sSub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5" name="Rectangle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0748" y="2407781"/>
                <a:ext cx="2797754" cy="851323"/>
              </a:xfrm>
              <a:prstGeom prst="rect">
                <a:avLst/>
              </a:prstGeom>
              <a:blipFill>
                <a:blip r:embed="rId8"/>
                <a:stretch>
                  <a:fillRect l="-1818" t="-69118" b="-139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Straight Arrow Connector 35"/>
          <p:cNvCxnSpPr/>
          <p:nvPr/>
        </p:nvCxnSpPr>
        <p:spPr>
          <a:xfrm flipV="1">
            <a:off x="5257924" y="3333219"/>
            <a:ext cx="1819305" cy="1293054"/>
          </a:xfrm>
          <a:prstGeom prst="straightConnector1">
            <a:avLst/>
          </a:prstGeom>
          <a:ln w="508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6064735" y="4045845"/>
            <a:ext cx="14947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Actual update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/>
              <p:cNvSpPr/>
              <p:nvPr/>
            </p:nvSpPr>
            <p:spPr>
              <a:xfrm>
                <a:off x="6979212" y="3185891"/>
                <a:ext cx="869982" cy="3808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smtClean="0">
                              <a:latin typeface="Cambria Math" charset="0"/>
                            </a:rPr>
                            <m:t>𝑤</m:t>
                          </m:r>
                        </m:e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+1)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1" name="Rectangle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9212" y="3185891"/>
                <a:ext cx="869982" cy="380810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Oval 33">
            <a:extLst>
              <a:ext uri="{FF2B5EF4-FFF2-40B4-BE49-F238E27FC236}">
                <a16:creationId xmlns:a16="http://schemas.microsoft.com/office/drawing/2014/main" id="{5BBA7793-68CE-074E-8682-9D9D9BE3A269}"/>
              </a:ext>
            </a:extLst>
          </p:cNvPr>
          <p:cNvSpPr/>
          <p:nvPr/>
        </p:nvSpPr>
        <p:spPr>
          <a:xfrm>
            <a:off x="5181426" y="4583289"/>
            <a:ext cx="146756" cy="14675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706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35" grpId="0"/>
      <p:bldP spid="40" grpId="0"/>
      <p:bldP spid="4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400" dirty="0"/>
              <a:t>An example</a:t>
            </a:r>
            <a:endParaRPr lang="en-US" sz="4400" dirty="0"/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1159283" y="3217327"/>
            <a:ext cx="737250" cy="1719384"/>
          </a:xfrm>
          <a:prstGeom prst="straightConnector1">
            <a:avLst/>
          </a:prstGeom>
          <a:ln w="508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40452" y="3473381"/>
                <a:ext cx="1637243" cy="65780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/>
                  <a:t>Speed</a:t>
                </a:r>
              </a:p>
              <a:p>
                <a:r>
                  <a:rPr lang="en-US" dirty="0"/>
                  <a:t>direction: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charset="0"/>
                      </a:rPr>
                      <m:t> </m:t>
                    </m:r>
                    <m:r>
                      <a:rPr lang="en-US" i="1">
                        <a:latin typeface="Cambria Math" charset="0"/>
                      </a:rPr>
                      <m:t>𝜇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𝑣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)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52" y="3473381"/>
                <a:ext cx="1637243" cy="657809"/>
              </a:xfrm>
              <a:prstGeom prst="rect">
                <a:avLst/>
              </a:prstGeom>
              <a:blipFill rotWithShape="0">
                <a:blip r:embed="rId2"/>
                <a:stretch>
                  <a:fillRect l="-3358" t="-11111" b="-675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1055511" y="5187239"/>
                <a:ext cx="1897764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/>
                  <a:t>Negative gradient </a:t>
                </a:r>
              </a:p>
              <a:p>
                <a:r>
                  <a:rPr lang="en-US" dirty="0"/>
                  <a:t>direction: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0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511" y="5187239"/>
                <a:ext cx="1897764" cy="646331"/>
              </a:xfrm>
              <a:prstGeom prst="rect">
                <a:avLst/>
              </a:prstGeom>
              <a:blipFill rotWithShape="0">
                <a:blip r:embed="rId3"/>
                <a:stretch>
                  <a:fillRect l="-2572" t="-5660" r="-1929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316565" y="4887643"/>
                <a:ext cx="650371" cy="3808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</m:e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565" y="4887643"/>
                <a:ext cx="650371" cy="38081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/>
          <p:cNvCxnSpPr/>
          <p:nvPr/>
        </p:nvCxnSpPr>
        <p:spPr>
          <a:xfrm flipV="1">
            <a:off x="1159283" y="3217327"/>
            <a:ext cx="737250" cy="1719384"/>
          </a:xfrm>
          <a:prstGeom prst="straightConnector1">
            <a:avLst/>
          </a:prstGeom>
          <a:ln w="508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1664221" y="3986951"/>
            <a:ext cx="148889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Actual update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1789164" y="2847995"/>
                <a:ext cx="704400" cy="39299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</m:e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+1)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9164" y="2847995"/>
                <a:ext cx="704400" cy="392993"/>
              </a:xfrm>
              <a:prstGeom prst="rect">
                <a:avLst/>
              </a:prstGeom>
              <a:blipFill rotWithShape="0">
                <a:blip r:embed="rId5"/>
                <a:stretch>
                  <a:fillRect r="-129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/>
          <p:cNvSpPr txBox="1"/>
          <p:nvPr/>
        </p:nvSpPr>
        <p:spPr>
          <a:xfrm>
            <a:off x="918939" y="2162843"/>
            <a:ext cx="2817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Momentum</a:t>
            </a:r>
          </a:p>
        </p:txBody>
      </p:sp>
      <p:cxnSp>
        <p:nvCxnSpPr>
          <p:cNvPr id="25" name="Straight Connector 24"/>
          <p:cNvCxnSpPr/>
          <p:nvPr/>
        </p:nvCxnSpPr>
        <p:spPr>
          <a:xfrm>
            <a:off x="4058356" y="2348082"/>
            <a:ext cx="0" cy="41938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4675253" y="2165024"/>
            <a:ext cx="41183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Nesterov Accelerated Gradient</a:t>
            </a:r>
          </a:p>
        </p:txBody>
      </p:sp>
      <p:cxnSp>
        <p:nvCxnSpPr>
          <p:cNvPr id="28" name="Straight Arrow Connector 27"/>
          <p:cNvCxnSpPr>
            <a:stCxn id="29" idx="7"/>
          </p:cNvCxnSpPr>
          <p:nvPr/>
        </p:nvCxnSpPr>
        <p:spPr>
          <a:xfrm flipV="1">
            <a:off x="5257924" y="3217327"/>
            <a:ext cx="737250" cy="1719384"/>
          </a:xfrm>
          <a:prstGeom prst="straightConnector1">
            <a:avLst/>
          </a:prstGeom>
          <a:ln w="508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/>
              <p:cNvSpPr/>
              <p:nvPr/>
            </p:nvSpPr>
            <p:spPr>
              <a:xfrm>
                <a:off x="4175869" y="3582851"/>
                <a:ext cx="1637243" cy="65780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/>
                  <a:t>Speed</a:t>
                </a:r>
              </a:p>
              <a:p>
                <a:r>
                  <a:rPr lang="en-US" dirty="0"/>
                  <a:t>direction: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charset="0"/>
                      </a:rPr>
                      <m:t> </m:t>
                    </m:r>
                    <m:r>
                      <a:rPr lang="en-US" i="1">
                        <a:latin typeface="Cambria Math" charset="0"/>
                      </a:rPr>
                      <m:t>𝜇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𝑣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)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9" name="Rectangle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5869" y="3582851"/>
                <a:ext cx="1637243" cy="657809"/>
              </a:xfrm>
              <a:prstGeom prst="rect">
                <a:avLst/>
              </a:prstGeom>
              <a:blipFill rotWithShape="0">
                <a:blip r:embed="rId6"/>
                <a:stretch>
                  <a:fillRect l="-2974" t="-11111" b="-675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/>
              <p:cNvSpPr/>
              <p:nvPr/>
            </p:nvSpPr>
            <p:spPr>
              <a:xfrm>
                <a:off x="4450599" y="4842466"/>
                <a:ext cx="650371" cy="3808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</m:e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Rectangle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0599" y="4842466"/>
                <a:ext cx="650371" cy="380810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Arrow Connector 31"/>
          <p:cNvCxnSpPr/>
          <p:nvPr/>
        </p:nvCxnSpPr>
        <p:spPr>
          <a:xfrm flipH="1">
            <a:off x="5607331" y="3217327"/>
            <a:ext cx="387843" cy="1238972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5" name="Rectangle 34"/>
              <p:cNvSpPr/>
              <p:nvPr/>
            </p:nvSpPr>
            <p:spPr>
              <a:xfrm>
                <a:off x="6250748" y="2718219"/>
                <a:ext cx="2797754" cy="85132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/>
                  <a:t>Negative gradient </a:t>
                </a:r>
              </a:p>
              <a:p>
                <a:r>
                  <a:rPr lang="en-US" dirty="0"/>
                  <a:t>direction: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−</m:t>
                    </m:r>
                    <m:r>
                      <a:rPr lang="en-US" i="1">
                        <a:latin typeface="Cambria Math" charset="0"/>
                      </a:rPr>
                      <m:t>𝜂</m:t>
                    </m:r>
                    <m:r>
                      <a:rPr lang="en-US" i="1">
                        <a:latin typeface="Cambria Math" charset="0"/>
                      </a:rPr>
                      <m:t>⋅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|"/>
                            <m:ctrlPr>
                              <a:rPr lang="hr-H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mr-IN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mr-IN" i="1">
                                    <a:latin typeface="Cambria Math" charset="0"/>
                                  </a:rPr>
                                  <m:t>𝜕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num>
                              <m:den>
                                <m:r>
                                  <a:rPr lang="mr-IN" i="1">
                                    <a:latin typeface="Cambria Math" charset="0"/>
                                  </a:rPr>
                                  <m:t>𝜕</m:t>
                                </m:r>
                                <m:r>
                                  <a:rPr lang="en-US" i="1">
                                    <a:latin typeface="Cambria Math" charset="0"/>
                                  </a:rPr>
                                  <m:t>𝑤</m:t>
                                </m:r>
                              </m:den>
                            </m:f>
                          </m:e>
                        </m:d>
                      </m:e>
                      <m:sub>
                        <m:sSup>
                          <m:sSupPr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(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)</m:t>
                            </m:r>
                          </m:sup>
                        </m:sSup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𝜇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(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)</m:t>
                            </m:r>
                          </m:sup>
                        </m:sSup>
                      </m:sub>
                    </m:sSub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5" name="Rectangle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0748" y="2718219"/>
                <a:ext cx="2797754" cy="851323"/>
              </a:xfrm>
              <a:prstGeom prst="rect">
                <a:avLst/>
              </a:prstGeom>
              <a:blipFill>
                <a:blip r:embed="rId8"/>
                <a:stretch>
                  <a:fillRect l="-1818" t="-69118" b="-139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Straight Arrow Connector 35"/>
          <p:cNvCxnSpPr/>
          <p:nvPr/>
        </p:nvCxnSpPr>
        <p:spPr>
          <a:xfrm flipV="1">
            <a:off x="5257924" y="4444993"/>
            <a:ext cx="357698" cy="491718"/>
          </a:xfrm>
          <a:prstGeom prst="straightConnector1">
            <a:avLst/>
          </a:prstGeom>
          <a:ln w="508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5375577" y="4672110"/>
            <a:ext cx="14947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Actual update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/>
              <p:cNvSpPr/>
              <p:nvPr/>
            </p:nvSpPr>
            <p:spPr>
              <a:xfrm>
                <a:off x="5607331" y="4289399"/>
                <a:ext cx="869982" cy="3808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smtClean="0">
                              <a:latin typeface="Cambria Math" charset="0"/>
                            </a:rPr>
                            <m:t>𝑤</m:t>
                          </m:r>
                        </m:e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+1)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1" name="Rectangle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7331" y="4289399"/>
                <a:ext cx="869982" cy="380810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TextBox 41"/>
          <p:cNvSpPr txBox="1"/>
          <p:nvPr/>
        </p:nvSpPr>
        <p:spPr>
          <a:xfrm>
            <a:off x="4455091" y="5902497"/>
            <a:ext cx="3208451" cy="461665"/>
          </a:xfrm>
          <a:prstGeom prst="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/>
              <a:t>A look-ahead approach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628650" y="1572205"/>
                <a:ext cx="7821083" cy="4932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Suppose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𝑤</m:t>
                        </m:r>
                      </m:e>
                      <m:sup>
                        <m:r>
                          <a:rPr lang="en-US" sz="2400" b="0" i="1" smtClean="0">
                            <a:latin typeface="Cambria Math" charset="0"/>
                          </a:rPr>
                          <m:t>(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𝑡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sz="2400" dirty="0"/>
                  <a:t> is already optimal, but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 smtClean="0">
                            <a:latin typeface="Cambria Math" charset="0"/>
                          </a:rPr>
                          <m:t>𝑣</m:t>
                        </m:r>
                      </m:e>
                      <m:sup>
                        <m:r>
                          <a:rPr lang="en-US" sz="2400" b="0" i="1" smtClean="0">
                            <a:latin typeface="Cambria Math" charset="0"/>
                          </a:rPr>
                          <m:t>(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𝑡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)</m:t>
                        </m:r>
                      </m:sup>
                    </m:sSup>
                    <m:r>
                      <a:rPr lang="en-US" sz="2400" b="0" i="1" smtClean="0">
                        <a:latin typeface="Cambria Math" charset="0"/>
                      </a:rPr>
                      <m:t>≠0</m:t>
                    </m:r>
                  </m:oMath>
                </a14:m>
                <a:r>
                  <a:rPr lang="en-US" sz="2400" dirty="0"/>
                  <a:t>. </a:t>
                </a: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1572205"/>
                <a:ext cx="7821083" cy="493277"/>
              </a:xfrm>
              <a:prstGeom prst="rect">
                <a:avLst/>
              </a:prstGeom>
              <a:blipFill rotWithShape="0">
                <a:blip r:embed="rId10"/>
                <a:stretch>
                  <a:fillRect l="-1169" t="-6173" b="-246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Oval 30">
            <a:extLst>
              <a:ext uri="{FF2B5EF4-FFF2-40B4-BE49-F238E27FC236}">
                <a16:creationId xmlns:a16="http://schemas.microsoft.com/office/drawing/2014/main" id="{AAFF8B43-72E0-9046-B20E-7E9E72A3707E}"/>
              </a:ext>
            </a:extLst>
          </p:cNvPr>
          <p:cNvSpPr/>
          <p:nvPr/>
        </p:nvSpPr>
        <p:spPr>
          <a:xfrm>
            <a:off x="5184546" y="4913295"/>
            <a:ext cx="146756" cy="14675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72761E0C-B557-7746-9126-60A0A7FD1ACA}"/>
              </a:ext>
            </a:extLst>
          </p:cNvPr>
          <p:cNvSpPr/>
          <p:nvPr/>
        </p:nvSpPr>
        <p:spPr>
          <a:xfrm>
            <a:off x="1061249" y="4881875"/>
            <a:ext cx="146756" cy="14675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550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20" grpId="0"/>
      <p:bldP spid="19" grpId="0"/>
      <p:bldP spid="21" grpId="0"/>
      <p:bldP spid="23" grpId="0"/>
      <p:bldP spid="26" grpId="0"/>
      <p:bldP spid="29" grpId="0"/>
      <p:bldP spid="30" grpId="0"/>
      <p:bldP spid="35" grpId="0"/>
      <p:bldP spid="40" grpId="0"/>
      <p:bldP spid="41" grpId="0"/>
      <p:bldP spid="4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400" dirty="0"/>
              <a:t>Nesterov Accelerated Gradient</a:t>
            </a:r>
            <a:endParaRPr lang="en-US" sz="4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7886700" cy="484610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3200" dirty="0"/>
                  <a:t>Algorithm</a:t>
                </a:r>
                <a:r>
                  <a:rPr lang="en-US" sz="2400" dirty="0"/>
                  <a:t>:</a:t>
                </a:r>
              </a:p>
              <a:p>
                <a:pPr marL="342900" lvl="1" indent="0">
                  <a:buNone/>
                </a:pPr>
                <a:r>
                  <a:rPr lang="en-US" sz="2400" dirty="0">
                    <a:solidFill>
                      <a:schemeClr val="tx1"/>
                    </a:solidFill>
                  </a:rPr>
                  <a:t>Step 1: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𝑣</m:t>
                        </m:r>
                      </m:e>
                      <m:sup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+1</m:t>
                        </m:r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)</m:t>
                        </m:r>
                      </m:sup>
                    </m:sSup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𝜇</m:t>
                    </m:r>
                    <m:sSup>
                      <m:sSup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𝑣</m:t>
                        </m:r>
                      </m:e>
                      <m:sup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)</m:t>
                        </m:r>
                      </m:sup>
                    </m:sSup>
                    <m:r>
                      <a:rPr lang="en-US" sz="2400" i="1">
                        <a:solidFill>
                          <a:schemeClr val="tx1"/>
                        </a:solidFill>
                        <a:latin typeface="Cambria Math" charset="0"/>
                      </a:rPr>
                      <m:t>−</m:t>
                    </m:r>
                    <m:r>
                      <a:rPr lang="en-US" sz="2400" i="1">
                        <a:solidFill>
                          <a:schemeClr val="tx1"/>
                        </a:solidFill>
                        <a:latin typeface="Cambria Math" charset="0"/>
                      </a:rPr>
                      <m:t>𝜂</m:t>
                    </m:r>
                    <m:r>
                      <a:rPr lang="en-US" sz="2400" i="1">
                        <a:solidFill>
                          <a:schemeClr val="tx1"/>
                        </a:solidFill>
                        <a:latin typeface="Cambria Math" charset="0"/>
                      </a:rPr>
                      <m:t>⋅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|"/>
                            <m:ctrlPr>
                              <a:rPr lang="hr-H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mr-IN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mr-IN" sz="24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𝜕</m:t>
                                </m:r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num>
                              <m:den>
                                <m:r>
                                  <a:rPr lang="mr-IN" sz="24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𝜕</m:t>
                                </m:r>
                                <m: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den>
                            </m:f>
                          </m:e>
                        </m:d>
                      </m:e>
                      <m:sub>
                        <m:sSup>
                          <m:sSupPr>
                            <m:ctrlP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(</m:t>
                            </m:r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)</m:t>
                            </m:r>
                          </m:sup>
                        </m:sSup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𝜇</m:t>
                        </m:r>
                        <m:sSup>
                          <m:sSupPr>
                            <m:ctrlP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(</m:t>
                            </m:r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)</m:t>
                            </m:r>
                          </m:sup>
                        </m:sSup>
                      </m:sub>
                    </m:sSub>
                  </m:oMath>
                </a14:m>
                <a:endParaRPr lang="en-US" sz="2400" b="0" dirty="0">
                  <a:solidFill>
                    <a:schemeClr val="tx1"/>
                  </a:solidFill>
                </a:endParaRPr>
              </a:p>
              <a:p>
                <a:pPr marL="342900" lvl="1" indent="0">
                  <a:buNone/>
                </a:pPr>
                <a:r>
                  <a:rPr lang="en-US" sz="2400" dirty="0">
                    <a:solidFill>
                      <a:schemeClr val="tx1"/>
                    </a:solidFill>
                  </a:rPr>
                  <a:t>Step 2: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  <m:sup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+1</m:t>
                        </m:r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)</m:t>
                        </m:r>
                      </m:sup>
                    </m:sSup>
                    <m:r>
                      <a:rPr lang="en-US" sz="2400" i="1">
                        <a:solidFill>
                          <a:schemeClr val="tx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  <m:sup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)</m:t>
                        </m:r>
                      </m:sup>
                    </m:sSup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+</m:t>
                    </m:r>
                    <m:sSup>
                      <m:sSup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𝑣</m:t>
                        </m:r>
                      </m:e>
                      <m:sup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+1</m:t>
                        </m:r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)</m:t>
                        </m:r>
                      </m:sup>
                    </m:sSup>
                  </m:oMath>
                </a14:m>
                <a:endParaRPr lang="en-US" sz="2400" dirty="0">
                  <a:solidFill>
                    <a:schemeClr val="tx1"/>
                  </a:solidFill>
                </a:endParaRPr>
              </a:p>
              <a:p>
                <a:pPr marL="342900" lvl="1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r>
                  <a:rPr lang="en-US" sz="2700" dirty="0" err="1"/>
                  <a:t>Nesterov</a:t>
                </a:r>
                <a:r>
                  <a:rPr lang="en-US" sz="2700" dirty="0"/>
                  <a:t> Accelerated Gradient has better performance than momentum </a:t>
                </a:r>
                <a:r>
                  <a:rPr lang="en-US" sz="2700" dirty="0">
                    <a:hlinkClick r:id="rId2"/>
                  </a:rPr>
                  <a:t>[Ilya et al., 2013]</a:t>
                </a:r>
                <a:endParaRPr lang="en-US" sz="2700" dirty="0"/>
              </a:p>
              <a:p>
                <a:pPr marL="342900" lvl="1" indent="0">
                  <a:buNone/>
                </a:pPr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7886700" cy="4846108"/>
              </a:xfrm>
              <a:blipFill>
                <a:blip r:embed="rId3"/>
                <a:stretch>
                  <a:fillRect l="-1929" t="-14698" r="-1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080152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0113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notes on notation in this lecture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For a scalar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𝜂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dirty="0"/>
                  <a:t>and vector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charset="0"/>
                      </a:rPr>
                      <m:t>𝒗</m:t>
                    </m:r>
                  </m:oMath>
                </a14:m>
                <a:r>
                  <a:rPr lang="en-US" dirty="0"/>
                  <a:t>,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𝜂</m:t>
                    </m:r>
                    <m:r>
                      <a:rPr lang="en-US" b="1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𝒗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is a vector</a:t>
                </a:r>
              </a:p>
              <a:p>
                <a:endParaRPr lang="en-US" b="1" dirty="0"/>
              </a:p>
              <a:p>
                <a:r>
                  <a:rPr lang="en-US" dirty="0"/>
                  <a:t>Likewise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𝜂</m:t>
                        </m:r>
                      </m:num>
                      <m:den>
                        <m:r>
                          <a:rPr lang="en-US" b="1" i="1" smtClean="0">
                            <a:latin typeface="Cambria Math" charset="0"/>
                          </a:rPr>
                          <m:t>𝒗</m:t>
                        </m:r>
                      </m:den>
                    </m:f>
                  </m:oMath>
                </a14:m>
                <a:r>
                  <a:rPr lang="en-US" dirty="0"/>
                  <a:t> is a vector, j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ust</m:t>
                    </m:r>
                    <m: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as</m:t>
                    </m:r>
                    <m: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𝜂</m:t>
                    </m:r>
                    <m:f>
                      <m:fPr>
                        <m:ctrlPr>
                          <a:rPr lang="mr-IN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b="1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𝒗</m:t>
                        </m:r>
                      </m:den>
                    </m:f>
                  </m:oMath>
                </a14:m>
                <a:r>
                  <a:rPr lang="en-US" dirty="0"/>
                  <a:t> is a vector</a:t>
                </a:r>
              </a:p>
              <a:p>
                <a:endParaRPr lang="en-US" dirty="0"/>
              </a:p>
              <a:p>
                <a:r>
                  <a:rPr lang="en-US" dirty="0"/>
                  <a:t>By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⊙</m:t>
                    </m:r>
                  </m:oMath>
                </a14:m>
                <a:r>
                  <a:rPr lang="en-US" dirty="0"/>
                  <a:t> between two vectors, we mean element-wise multiplication rather than dot product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773" t="-102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033979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460925"/>
            <a:ext cx="7886700" cy="1309128"/>
          </a:xfrm>
        </p:spPr>
        <p:txBody>
          <a:bodyPr>
            <a:normAutofit fontScale="90000"/>
          </a:bodyPr>
          <a:lstStyle/>
          <a:p>
            <a:r>
              <a:rPr lang="en-US" altLang="zh-CN" sz="4400" dirty="0" err="1"/>
              <a:t>AdaGrad</a:t>
            </a:r>
            <a:r>
              <a:rPr lang="en-US" altLang="zh-CN" sz="4400" dirty="0"/>
              <a:t> </a:t>
            </a:r>
            <a:r>
              <a:rPr lang="en-US" altLang="zh-CN" sz="2400" dirty="0"/>
              <a:t>(Adaptive Gradient) </a:t>
            </a:r>
            <a:br>
              <a:rPr lang="en-US" altLang="zh-CN" sz="2400" dirty="0"/>
            </a:br>
            <a:r>
              <a:rPr lang="en-US" altLang="zh-CN" sz="2400" dirty="0"/>
              <a:t>[</a:t>
            </a:r>
            <a:r>
              <a:rPr lang="en-US" altLang="zh-CN" sz="2400" dirty="0" err="1"/>
              <a:t>Duchi</a:t>
            </a:r>
            <a:r>
              <a:rPr lang="en-US" altLang="zh-CN" sz="2400" dirty="0"/>
              <a:t> et al., 2011]</a:t>
            </a:r>
            <a:br>
              <a:rPr lang="en-US" altLang="zh-CN" sz="2400" dirty="0"/>
            </a:br>
            <a:br>
              <a:rPr lang="en-US" altLang="zh-CN" sz="2400" dirty="0"/>
            </a:br>
            <a:endParaRPr lang="en-US" sz="4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7886700" cy="4846108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en-US" sz="3200" dirty="0"/>
                  <a:t>Algorithm:</a:t>
                </a:r>
                <a:endParaRPr lang="en-US" sz="2400" dirty="0"/>
              </a:p>
              <a:p>
                <a:pPr marL="342900" lvl="1" indent="0">
                  <a:buNone/>
                </a:pPr>
                <a:r>
                  <a:rPr lang="en-US" sz="2400" dirty="0"/>
                  <a:t>Step 1: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𝐺</m:t>
                        </m:r>
                      </m:e>
                      <m:sup>
                        <m:r>
                          <a:rPr lang="en-US" sz="2400" b="0" i="1" smtClean="0">
                            <a:latin typeface="Cambria Math" charset="0"/>
                          </a:rPr>
                          <m:t>(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𝑡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+1)</m:t>
                        </m:r>
                      </m:sup>
                    </m:sSup>
                    <m:r>
                      <a:rPr lang="en-US" sz="2400" b="0" i="1" smtClean="0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charset="0"/>
                          </a:rPr>
                          <m:t>𝐺</m:t>
                        </m:r>
                      </m:e>
                      <m:sup>
                        <m:r>
                          <a:rPr lang="en-US" sz="2400" i="1">
                            <a:latin typeface="Cambria Math" charset="0"/>
                          </a:rPr>
                          <m:t>(</m:t>
                        </m:r>
                        <m:r>
                          <a:rPr lang="en-US" sz="2400" i="1">
                            <a:latin typeface="Cambria Math" charset="0"/>
                          </a:rPr>
                          <m:t>𝑡</m:t>
                        </m:r>
                        <m:r>
                          <a:rPr lang="en-US" sz="2400" i="1">
                            <a:latin typeface="Cambria Math" charset="0"/>
                          </a:rPr>
                          <m:t>)</m:t>
                        </m:r>
                      </m:sup>
                    </m:sSup>
                    <m:r>
                      <a:rPr lang="en-US" sz="2400" b="0" i="1" smtClean="0">
                        <a:latin typeface="Cambria Math" charset="0"/>
                      </a:rPr>
                      <m:t>+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mr-IN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"/>
                                    <m:endChr m:val="|"/>
                                    <m:ctrlPr>
                                      <a:rPr lang="hr-HR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mr-IN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mr-IN" sz="2400" i="1">
                                            <a:latin typeface="Cambria Math" charset="0"/>
                                          </a:rPr>
                                          <m:t>𝜕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𝐸</m:t>
                                        </m:r>
                                      </m:num>
                                      <m:den>
                                        <m:r>
                                          <a:rPr lang="mr-IN" sz="2400" i="1">
                                            <a:latin typeface="Cambria Math" charset="0"/>
                                          </a:rPr>
                                          <m:t>𝜕</m:t>
                                        </m:r>
                                        <m:r>
                                          <a:rPr lang="en-US" sz="2400" i="1">
                                            <a:latin typeface="Cambria Math" charset="0"/>
                                          </a:rPr>
                                          <m:t>𝑤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  <m:sub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(</m:t>
                                    </m:r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𝑡</m:t>
                                    </m:r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)</m:t>
                                    </m:r>
                                  </m:sup>
                                </m:sSup>
                              </m:sub>
                            </m:sSub>
                          </m:e>
                        </m:d>
                      </m:e>
                      <m:sup>
                        <m:r>
                          <a:rPr lang="en-US" sz="2400" b="0" i="1" smtClean="0"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400" b="0" dirty="0"/>
              </a:p>
              <a:p>
                <a:pPr marL="685800" lvl="2" indent="0">
                  <a:buNone/>
                </a:pPr>
                <a14:m>
                  <m:oMath xmlns:m="http://schemas.openxmlformats.org/officeDocument/2006/math">
                    <m:r>
                      <a:rPr lang="en-US" sz="2100" i="1" u="sng">
                        <a:latin typeface="Cambria Math" charset="0"/>
                      </a:rPr>
                      <m:t>𝐺</m:t>
                    </m:r>
                  </m:oMath>
                </a14:m>
                <a:r>
                  <a:rPr lang="en-US" sz="2100" i="1" u="sng" dirty="0"/>
                  <a:t> is the sum of the square gradient</a:t>
                </a:r>
              </a:p>
              <a:p>
                <a:pPr marL="685800" lvl="2" indent="0">
                  <a:buNone/>
                </a:pPr>
                <a:endParaRPr lang="en-US" sz="2100" i="1" dirty="0"/>
              </a:p>
              <a:p>
                <a:pPr marL="342900" lvl="1" indent="0">
                  <a:buNone/>
                </a:pPr>
                <a:r>
                  <a:rPr lang="en-US" sz="2400" dirty="0"/>
                  <a:t>Step 2: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charset="0"/>
                          </a:rPr>
                          <m:t>𝑤</m:t>
                        </m:r>
                      </m:e>
                      <m:sup>
                        <m:r>
                          <a:rPr lang="en-US" sz="2400" i="1">
                            <a:latin typeface="Cambria Math" charset="0"/>
                          </a:rPr>
                          <m:t>(</m:t>
                        </m:r>
                        <m:r>
                          <a:rPr lang="en-US" sz="2400" i="1">
                            <a:latin typeface="Cambria Math" charset="0"/>
                          </a:rPr>
                          <m:t>𝑡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+1</m:t>
                        </m:r>
                        <m:r>
                          <a:rPr lang="en-US" sz="2400" i="1">
                            <a:latin typeface="Cambria Math" charset="0"/>
                          </a:rPr>
                          <m:t>)</m:t>
                        </m:r>
                      </m:sup>
                    </m:sSup>
                    <m:r>
                      <a:rPr lang="en-US" sz="2400" i="1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charset="0"/>
                          </a:rPr>
                          <m:t>𝑤</m:t>
                        </m:r>
                      </m:e>
                      <m:sup>
                        <m:r>
                          <a:rPr lang="en-US" sz="2400" i="1">
                            <a:latin typeface="Cambria Math" charset="0"/>
                          </a:rPr>
                          <m:t>(</m:t>
                        </m:r>
                        <m:r>
                          <a:rPr lang="en-US" sz="2400" i="1">
                            <a:latin typeface="Cambria Math" charset="0"/>
                          </a:rPr>
                          <m:t>𝑡</m:t>
                        </m:r>
                        <m:r>
                          <a:rPr lang="en-US" sz="2400" i="1">
                            <a:latin typeface="Cambria Math" charset="0"/>
                          </a:rPr>
                          <m:t>)</m:t>
                        </m:r>
                      </m:sup>
                    </m:sSup>
                    <m:r>
                      <a:rPr lang="en-US" sz="2400" b="0" i="1" smtClean="0">
                        <a:latin typeface="Cambria Math" charset="0"/>
                      </a:rPr>
                      <m:t>−</m:t>
                    </m:r>
                    <m:f>
                      <m:fPr>
                        <m:ctrlPr>
                          <a:rPr lang="mr-IN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charset="0"/>
                          </a:rPr>
                          <m:t>𝜂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latin typeface="Cambria Math" charset="0"/>
                                  </a:rPr>
                                  <m:t>𝐺</m:t>
                                </m:r>
                              </m:e>
                              <m:sup>
                                <m:r>
                                  <a:rPr lang="en-US" sz="2400" i="1">
                                    <a:latin typeface="Cambria Math" charset="0"/>
                                  </a:rPr>
                                  <m:t>(</m:t>
                                </m:r>
                                <m:r>
                                  <a:rPr lang="en-US" sz="2400" i="1">
                                    <a:latin typeface="Cambria Math" charset="0"/>
                                  </a:rPr>
                                  <m:t>𝑡</m:t>
                                </m:r>
                                <m:r>
                                  <a:rPr lang="en-US" sz="2400" i="1">
                                    <a:latin typeface="Cambria Math" charset="0"/>
                                  </a:rPr>
                                  <m:t>+1)</m:t>
                                </m:r>
                              </m:sup>
                            </m:sSup>
                          </m:e>
                        </m:rad>
                        <m:r>
                          <a:rPr lang="en-US" sz="2400" i="1">
                            <a:latin typeface="Cambria Math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sz="2400" i="1">
                                <a:latin typeface="Cambria Math" charset="0"/>
                              </a:rPr>
                              <m:t>−7</m:t>
                            </m:r>
                          </m:sup>
                        </m:sSup>
                      </m:den>
                    </m:f>
                    <m:r>
                      <a:rPr lang="en-US" sz="2400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⊙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|"/>
                            <m:ctrlPr>
                              <a:rPr lang="hr-HR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mr-IN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mr-IN" sz="2400" i="1">
                                    <a:latin typeface="Cambria Math" charset="0"/>
                                  </a:rPr>
                                  <m:t>𝜕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num>
                              <m:den>
                                <m:r>
                                  <a:rPr lang="mr-IN" sz="2400" i="1">
                                    <a:latin typeface="Cambria Math" charset="0"/>
                                  </a:rPr>
                                  <m:t>𝜕</m:t>
                                </m:r>
                                <m:r>
                                  <a:rPr lang="en-US" sz="2400" i="1">
                                    <a:latin typeface="Cambria Math" charset="0"/>
                                  </a:rPr>
                                  <m:t>𝑤</m:t>
                                </m:r>
                              </m:den>
                            </m:f>
                          </m:e>
                        </m:d>
                      </m:e>
                      <m:sub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sz="2400" i="1">
                                <a:latin typeface="Cambria Math" charset="0"/>
                              </a:rPr>
                              <m:t>(</m:t>
                            </m:r>
                            <m:r>
                              <a:rPr lang="en-US" sz="2400" i="1"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sz="2400" i="1">
                                <a:latin typeface="Cambria Math" charset="0"/>
                              </a:rPr>
                              <m:t>)</m:t>
                            </m:r>
                          </m:sup>
                        </m:sSup>
                      </m:sub>
                    </m:sSub>
                  </m:oMath>
                </a14:m>
                <a:endParaRPr lang="en-US" sz="2400" dirty="0"/>
              </a:p>
              <a:p>
                <a:pPr marL="685800" lvl="2" indent="0">
                  <a:buNone/>
                </a:pPr>
                <a:r>
                  <a:rPr lang="en-US" sz="2100" i="1" u="sng" dirty="0"/>
                  <a:t>Scale the learning rate by </a:t>
                </a:r>
                <a14:m>
                  <m:oMath xmlns:m="http://schemas.openxmlformats.org/officeDocument/2006/math">
                    <m:r>
                      <a:rPr lang="en-US" sz="2100" i="1" u="sng">
                        <a:latin typeface="Cambria Math" charset="0"/>
                      </a:rPr>
                      <m:t>1/</m:t>
                    </m:r>
                    <m:rad>
                      <m:radPr>
                        <m:degHide m:val="on"/>
                        <m:ctrlPr>
                          <a:rPr lang="en-US" sz="2100" i="1" u="sng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100" i="1" u="sng">
                            <a:latin typeface="Cambria Math" charset="0"/>
                          </a:rPr>
                          <m:t>𝐺</m:t>
                        </m:r>
                      </m:e>
                    </m:rad>
                  </m:oMath>
                </a14:m>
                <a:r>
                  <a:rPr lang="en-US" sz="2100" i="1" u="sng" dirty="0"/>
                  <a:t> and follow the negative gradient direction</a:t>
                </a:r>
              </a:p>
              <a:p>
                <a:pPr marL="685800" lvl="2" indent="0">
                  <a:buNone/>
                </a:pPr>
                <a:endParaRPr lang="en-US" sz="2100" dirty="0"/>
              </a:p>
              <a:p>
                <a:pPr marL="0" indent="0">
                  <a:buNone/>
                </a:pPr>
                <a:r>
                  <a:rPr lang="en-US" sz="2700" dirty="0"/>
                  <a:t>Common setting for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𝜂</m:t>
                    </m:r>
                  </m:oMath>
                </a14:m>
                <a:r>
                  <a:rPr lang="en-US" sz="2700" dirty="0"/>
                  <a:t> is 0.01. </a:t>
                </a:r>
              </a:p>
              <a:p>
                <a:pPr marL="0" indent="0">
                  <a:buNone/>
                </a:pPr>
                <a:r>
                  <a:rPr lang="en-US" sz="2700" dirty="0"/>
                  <a:t>Different learning rate for each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charset="0"/>
                      </a:rPr>
                      <m:t>𝑤</m:t>
                    </m:r>
                  </m:oMath>
                </a14:m>
                <a:r>
                  <a:rPr lang="en-US" sz="2700" dirty="0"/>
                  <a:t> (each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𝑤</m:t>
                    </m:r>
                  </m:oMath>
                </a14:m>
                <a:r>
                  <a:rPr lang="en-US" sz="2700" dirty="0"/>
                  <a:t> has its own </a:t>
                </a:r>
                <a14:m>
                  <m:oMath xmlns:m="http://schemas.openxmlformats.org/officeDocument/2006/math">
                    <m:r>
                      <a:rPr lang="en-US" sz="2700" b="0" i="1" smtClean="0">
                        <a:latin typeface="Cambria Math" charset="0"/>
                      </a:rPr>
                      <m:t>𝐺</m:t>
                    </m:r>
                  </m:oMath>
                </a14:m>
                <a:r>
                  <a:rPr lang="en-US" sz="2700" dirty="0"/>
                  <a:t>)</a:t>
                </a:r>
              </a:p>
              <a:p>
                <a:pPr lvl="1">
                  <a:buFont typeface="Arial" charset="0"/>
                  <a:buChar char="•"/>
                </a:pPr>
                <a:r>
                  <a:rPr lang="en-US" sz="2400" dirty="0"/>
                  <a:t>Increase the learning rate on the flat direction</a:t>
                </a:r>
              </a:p>
              <a:p>
                <a:pPr lvl="1">
                  <a:buFont typeface="Arial" charset="0"/>
                  <a:buChar char="•"/>
                </a:pPr>
                <a:r>
                  <a:rPr lang="en-US" sz="2400" dirty="0"/>
                  <a:t>Decrease the learning rate on the steep direction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7886700" cy="4846108"/>
              </a:xfrm>
              <a:blipFill>
                <a:blip r:embed="rId2"/>
                <a:stretch>
                  <a:fillRect l="-1768" t="-12073" b="-13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-2331076" y="167425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7898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400" dirty="0" err="1"/>
              <a:t>AdaGrad</a:t>
            </a:r>
            <a:r>
              <a:rPr lang="en-US" altLang="zh-CN" sz="4400" dirty="0"/>
              <a:t> </a:t>
            </a:r>
            <a:r>
              <a:rPr lang="en-US" altLang="zh-CN" sz="2400" dirty="0"/>
              <a:t>(Adaptive Gradient)</a:t>
            </a:r>
            <a:endParaRPr lang="en-US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7886700" cy="484610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400" dirty="0"/>
                  <a:t>Consider the previous example:</a:t>
                </a:r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𝑤</m:t>
                          </m:r>
                        </m:e>
                      </m:d>
                      <m:r>
                        <a:rPr lang="en-US" sz="2400" i="1">
                          <a:latin typeface="Cambria Math" charset="0"/>
                        </a:rPr>
                        <m:t>=</m:t>
                      </m:r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i="1">
                              <a:latin typeface="Cambria Math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i="1">
                              <a:latin typeface="Cambria Math" charset="0"/>
                            </a:rPr>
                            <m:t>2</m:t>
                          </m:r>
                        </m:sup>
                      </m:sSubSup>
                      <m:r>
                        <a:rPr lang="en-US" sz="2400" i="1">
                          <a:latin typeface="Cambria Math" charset="0"/>
                        </a:rPr>
                        <m:t>+25</m:t>
                      </m:r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i="1">
                              <a:latin typeface="Cambria Math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i="1">
                              <a:latin typeface="Cambria Math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:r>
                  <a:rPr lang="en-US" sz="2400" dirty="0"/>
                  <a:t>Gradient: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>
                          <a:latin typeface="Cambria Math" charset="0"/>
                        </a:rPr>
                        <m:t>𝛻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sz="2400" i="1">
                          <a:latin typeface="Cambria Math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mr-I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i="1">
                                    <a:latin typeface="Cambria Math" charset="0"/>
                                  </a:rPr>
                                  <m:t>2</m:t>
                                </m:r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400" i="1"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2400" i="1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 charset="0"/>
                                  </a:rPr>
                                  <m:t>50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r>
                  <a:rPr lang="en-US" sz="2400" dirty="0"/>
                  <a:t>Initial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𝑤</m:t>
                        </m:r>
                      </m:e>
                      <m:sup>
                        <m:r>
                          <a:rPr lang="en-US" sz="2400" b="0" i="1" smtClean="0">
                            <a:latin typeface="Cambria Math" charset="0"/>
                          </a:rPr>
                          <m:t>(0)</m:t>
                        </m:r>
                      </m:sup>
                    </m:sSup>
                  </m:oMath>
                </a14:m>
                <a:r>
                  <a:rPr lang="en-US" sz="2400" dirty="0"/>
                  <a:t> is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−1,−1</m:t>
                        </m:r>
                      </m:e>
                    </m:d>
                  </m:oMath>
                </a14:m>
                <a:r>
                  <a:rPr lang="en-US" sz="2400" dirty="0"/>
                  <a:t>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𝑤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</a:rPr>
                            <m:t>(1)</m:t>
                          </m:r>
                        </m:sup>
                      </m:sSup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mr-I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charset="0"/>
                                  </a:rPr>
                                  <m:t>−</m:t>
                                </m:r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400" b="0" i="1" smtClean="0">
                          <a:latin typeface="Cambria Math" charset="0"/>
                        </a:rPr>
                        <m:t>−</m:t>
                      </m:r>
                      <m:d>
                        <m:dPr>
                          <m:begChr m:val="["/>
                          <m:endChr m:val="]"/>
                          <m:ctrlPr>
                            <a:rPr lang="mr-I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𝜂</m:t>
                                    </m:r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sSup>
                                          <m:sSupPr>
                                            <m:ctrlP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d>
                                              <m:dPr>
                                                <m:ctrlPr>
                                                  <a:rPr lang="en-US" sz="24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sz="2400" b="0" i="1" smtClean="0">
                                                    <a:latin typeface="Cambria Math" charset="0"/>
                                                  </a:rPr>
                                                  <m:t>−2</m:t>
                                                </m:r>
                                              </m:e>
                                            </m:d>
                                          </m:e>
                                          <m:sup>
                                            <m:r>
                                              <a:rPr lang="en-US" sz="2400" b="0" i="1" smtClean="0">
                                                <a:latin typeface="Cambria Math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e>
                                    </m:rad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400" b="0" i="1" smtClean="0">
                                            <a:latin typeface="Cambria Math" charset="0"/>
                                          </a:rPr>
                                          <m:t>10</m:t>
                                        </m:r>
                                      </m:e>
                                      <m:sup>
                                        <m:r>
                                          <a:rPr lang="en-US" sz="2400" b="0" i="1" smtClean="0">
                                            <a:latin typeface="Cambria Math" charset="0"/>
                                          </a:rPr>
                                          <m:t>−7</m:t>
                                        </m:r>
                                      </m:sup>
                                    </m:sSup>
                                  </m:den>
                                </m:f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⋅(−2)</m:t>
                                </m:r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𝜂</m:t>
                                    </m:r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sSup>
                                          <m:sSupPr>
                                            <m:ctrlPr>
                                              <a:rPr lang="en-US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d>
                                              <m:dPr>
                                                <m:ctrlPr>
                                                  <a:rPr lang="en-US" sz="2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sz="2400" i="1">
                                                    <a:latin typeface="Cambria Math" charset="0"/>
                                                  </a:rPr>
                                                  <m:t>−</m:t>
                                                </m:r>
                                                <m:r>
                                                  <a:rPr lang="en-US" sz="2400" b="0" i="1" smtClean="0">
                                                    <a:latin typeface="Cambria Math" charset="0"/>
                                                  </a:rPr>
                                                  <m:t>50</m:t>
                                                </m:r>
                                              </m:e>
                                            </m:d>
                                          </m:e>
                                          <m:sup>
                                            <m:r>
                                              <a:rPr lang="en-US" sz="2400" i="1">
                                                <a:latin typeface="Cambria Math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e>
                                    </m:rad>
                                    <m:r>
                                      <a:rPr lang="en-US" sz="2400" i="1">
                                        <a:latin typeface="Cambria Math" charset="0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400" i="1">
                                            <a:latin typeface="Cambria Math" charset="0"/>
                                          </a:rPr>
                                          <m:t>10</m:t>
                                        </m:r>
                                      </m:e>
                                      <m:sup>
                                        <m:r>
                                          <a:rPr lang="en-US" sz="2400" i="1">
                                            <a:latin typeface="Cambria Math" charset="0"/>
                                          </a:rPr>
                                          <m:t>−7</m:t>
                                        </m:r>
                                      </m:sup>
                                    </m:sSup>
                                  </m:den>
                                </m:f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⋅(−50)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400" b="0" i="1" smtClean="0">
                          <a:latin typeface="Cambria Math" charset="0"/>
                        </a:rPr>
                        <m:t>≈</m:t>
                      </m:r>
                      <m:d>
                        <m:dPr>
                          <m:begChr m:val="["/>
                          <m:endChr m:val="]"/>
                          <m:ctrlPr>
                            <a:rPr lang="mr-I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i="1">
                                    <a:latin typeface="Cambria Math" charset="0"/>
                                  </a:rPr>
                                  <m:t>−</m:t>
                                </m:r>
                                <m:r>
                                  <a:rPr lang="en-US" sz="2400" i="1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400" b="0" i="1" smtClean="0">
                          <a:latin typeface="Cambria Math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mr-I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𝜂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𝜂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7886700" cy="4846108"/>
              </a:xfrm>
              <a:blipFill>
                <a:blip r:embed="rId2"/>
                <a:stretch>
                  <a:fillRect l="-1286" t="-18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5830710" y="3620713"/>
            <a:ext cx="3313290" cy="830997"/>
          </a:xfrm>
          <a:prstGeom prst="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/>
              <a:t>Will follow the diagonal direction!</a:t>
            </a:r>
          </a:p>
        </p:txBody>
      </p:sp>
    </p:spTree>
    <p:extLst>
      <p:ext uri="{BB962C8B-B14F-4D97-AF65-F5344CB8AC3E}">
        <p14:creationId xmlns:p14="http://schemas.microsoft.com/office/powerpoint/2010/main" val="1356666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  <p:extLst>
      <p:ext uri="{BB962C8B-B14F-4D97-AF65-F5344CB8AC3E}">
        <p14:creationId xmlns:p14="http://schemas.microsoft.com/office/powerpoint/2010/main" val="7012073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400" dirty="0" err="1">
                <a:solidFill>
                  <a:prstClr val="black"/>
                </a:solidFill>
              </a:rPr>
              <a:t>AdaGrad</a:t>
            </a:r>
            <a:r>
              <a:rPr lang="en-US" altLang="zh-CN" sz="4400" dirty="0">
                <a:solidFill>
                  <a:prstClr val="black"/>
                </a:solidFill>
              </a:rPr>
              <a:t> </a:t>
            </a:r>
            <a:r>
              <a:rPr lang="en-US" altLang="zh-CN" sz="2400" dirty="0">
                <a:solidFill>
                  <a:prstClr val="black"/>
                </a:solidFill>
              </a:rPr>
              <a:t>(Adaptive Gradient)</a:t>
            </a:r>
            <a:endParaRPr lang="en-US" sz="4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7886700" cy="484610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3200" dirty="0"/>
                  <a:t>Algorithm:</a:t>
                </a:r>
                <a:endParaRPr lang="en-US" sz="2400" dirty="0"/>
              </a:p>
              <a:p>
                <a:pPr marL="342900" lvl="1" indent="0">
                  <a:buNone/>
                </a:pPr>
                <a:r>
                  <a:rPr lang="en-US" sz="2400" dirty="0"/>
                  <a:t>Step 1: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charset="0"/>
                          </a:rPr>
                          <m:t>𝐺</m:t>
                        </m:r>
                      </m:e>
                      <m:sup>
                        <m:r>
                          <a:rPr lang="en-US" sz="2400" i="1">
                            <a:latin typeface="Cambria Math" charset="0"/>
                          </a:rPr>
                          <m:t>(</m:t>
                        </m:r>
                        <m:r>
                          <a:rPr lang="en-US" sz="2400" i="1">
                            <a:latin typeface="Cambria Math" charset="0"/>
                          </a:rPr>
                          <m:t>𝑡</m:t>
                        </m:r>
                        <m:r>
                          <a:rPr lang="en-US" sz="2400" i="1">
                            <a:latin typeface="Cambria Math" charset="0"/>
                          </a:rPr>
                          <m:t>+1)</m:t>
                        </m:r>
                      </m:sup>
                    </m:sSup>
                    <m:r>
                      <a:rPr lang="en-US" sz="2400" i="1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charset="0"/>
                          </a:rPr>
                          <m:t>𝐺</m:t>
                        </m:r>
                      </m:e>
                      <m:sup>
                        <m:r>
                          <a:rPr lang="en-US" sz="2400" i="1">
                            <a:latin typeface="Cambria Math" charset="0"/>
                          </a:rPr>
                          <m:t>(</m:t>
                        </m:r>
                        <m:r>
                          <a:rPr lang="en-US" sz="2400" i="1">
                            <a:latin typeface="Cambria Math" charset="0"/>
                          </a:rPr>
                          <m:t>𝑡</m:t>
                        </m:r>
                        <m:r>
                          <a:rPr lang="en-US" sz="2400" i="1">
                            <a:latin typeface="Cambria Math" charset="0"/>
                          </a:rPr>
                          <m:t>)</m:t>
                        </m:r>
                      </m:sup>
                    </m:sSup>
                    <m:r>
                      <a:rPr lang="en-US" sz="2400" i="1">
                        <a:latin typeface="Cambria Math" charset="0"/>
                      </a:rPr>
                      <m:t>+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mr-I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"/>
                                    <m:endChr m:val="|"/>
                                    <m:ctrlPr>
                                      <a:rPr lang="hr-HR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mr-IN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mr-IN" sz="2400" i="1">
                                            <a:latin typeface="Cambria Math" charset="0"/>
                                          </a:rPr>
                                          <m:t>𝜕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𝐸</m:t>
                                        </m:r>
                                      </m:num>
                                      <m:den>
                                        <m:r>
                                          <a:rPr lang="mr-IN" sz="2400" i="1">
                                            <a:latin typeface="Cambria Math" charset="0"/>
                                          </a:rPr>
                                          <m:t>𝜕</m:t>
                                        </m:r>
                                        <m:r>
                                          <a:rPr lang="en-US" sz="2400" i="1">
                                            <a:latin typeface="Cambria Math" charset="0"/>
                                          </a:rPr>
                                          <m:t>𝑤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  <m:sub>
                                <m:sSup>
                                  <m:s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i="1"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  <m:sup>
                                    <m:r>
                                      <a:rPr lang="en-US" sz="2400" i="1">
                                        <a:latin typeface="Cambria Math" charset="0"/>
                                      </a:rPr>
                                      <m:t>(</m:t>
                                    </m:r>
                                    <m:r>
                                      <a:rPr lang="en-US" sz="2400" i="1">
                                        <a:latin typeface="Cambria Math" charset="0"/>
                                      </a:rPr>
                                      <m:t>𝑡</m:t>
                                    </m:r>
                                    <m:r>
                                      <a:rPr lang="en-US" sz="2400" i="1">
                                        <a:latin typeface="Cambria Math" charset="0"/>
                                      </a:rPr>
                                      <m:t>)</m:t>
                                    </m:r>
                                  </m:sup>
                                </m:sSup>
                              </m:sub>
                            </m:sSub>
                          </m:e>
                        </m:d>
                      </m:e>
                      <m:sup>
                        <m:r>
                          <a:rPr lang="en-US" sz="2400" i="1"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400" i="1" dirty="0"/>
              </a:p>
              <a:p>
                <a:pPr marL="342900" lvl="1" indent="0">
                  <a:buNone/>
                </a:pPr>
                <a:endParaRPr lang="en-US" sz="2400" i="1" dirty="0"/>
              </a:p>
              <a:p>
                <a:pPr marL="342900" lvl="1" indent="0">
                  <a:buNone/>
                </a:pPr>
                <a:r>
                  <a:rPr lang="en-US" sz="2400" dirty="0"/>
                  <a:t>Step 2: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charset="0"/>
                          </a:rPr>
                          <m:t>𝑤</m:t>
                        </m:r>
                      </m:e>
                      <m:sup>
                        <m:r>
                          <a:rPr lang="en-US" sz="2400" i="1">
                            <a:latin typeface="Cambria Math" charset="0"/>
                          </a:rPr>
                          <m:t>(</m:t>
                        </m:r>
                        <m:r>
                          <a:rPr lang="en-US" sz="2400" i="1">
                            <a:latin typeface="Cambria Math" charset="0"/>
                          </a:rPr>
                          <m:t>𝑡</m:t>
                        </m:r>
                        <m:r>
                          <a:rPr lang="en-US" sz="2400" i="1">
                            <a:latin typeface="Cambria Math" charset="0"/>
                          </a:rPr>
                          <m:t>+1)</m:t>
                        </m:r>
                      </m:sup>
                    </m:sSup>
                    <m:r>
                      <a:rPr lang="en-US" sz="2400" i="1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charset="0"/>
                          </a:rPr>
                          <m:t>𝑤</m:t>
                        </m:r>
                      </m:e>
                      <m:sup>
                        <m:r>
                          <a:rPr lang="en-US" sz="2400" i="1">
                            <a:latin typeface="Cambria Math" charset="0"/>
                          </a:rPr>
                          <m:t>(</m:t>
                        </m:r>
                        <m:r>
                          <a:rPr lang="en-US" sz="2400" i="1">
                            <a:latin typeface="Cambria Math" charset="0"/>
                          </a:rPr>
                          <m:t>𝑡</m:t>
                        </m:r>
                        <m:r>
                          <a:rPr lang="en-US" sz="2400" i="1">
                            <a:latin typeface="Cambria Math" charset="0"/>
                          </a:rPr>
                          <m:t>)</m:t>
                        </m:r>
                      </m:sup>
                    </m:sSup>
                    <m:r>
                      <a:rPr lang="en-US" sz="2400" i="1">
                        <a:latin typeface="Cambria Math" charset="0"/>
                      </a:rPr>
                      <m:t>−</m:t>
                    </m:r>
                    <m:f>
                      <m:fPr>
                        <m:ctrlPr>
                          <a:rPr lang="mr-IN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charset="0"/>
                          </a:rPr>
                          <m:t>𝜂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latin typeface="Cambria Math" charset="0"/>
                                  </a:rPr>
                                  <m:t>𝐺</m:t>
                                </m:r>
                              </m:e>
                              <m:sup>
                                <m:r>
                                  <a:rPr lang="en-US" sz="2400" i="1">
                                    <a:latin typeface="Cambria Math" charset="0"/>
                                  </a:rPr>
                                  <m:t>(</m:t>
                                </m:r>
                                <m:r>
                                  <a:rPr lang="en-US" sz="2400" i="1">
                                    <a:latin typeface="Cambria Math" charset="0"/>
                                  </a:rPr>
                                  <m:t>𝑡</m:t>
                                </m:r>
                                <m:r>
                                  <a:rPr lang="en-US" sz="2400" i="1">
                                    <a:latin typeface="Cambria Math" charset="0"/>
                                  </a:rPr>
                                  <m:t>+1)</m:t>
                                </m:r>
                              </m:sup>
                            </m:sSup>
                          </m:e>
                        </m:rad>
                        <m:r>
                          <a:rPr lang="en-US" sz="2400" i="1">
                            <a:latin typeface="Cambria Math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sz="2400" i="1">
                                <a:latin typeface="Cambria Math" charset="0"/>
                              </a:rPr>
                              <m:t>−7</m:t>
                            </m:r>
                          </m:sup>
                        </m:sSup>
                      </m:den>
                    </m:f>
                    <m:r>
                      <a:rPr lang="en-US" sz="2400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⊙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|"/>
                            <m:ctrlPr>
                              <a:rPr lang="hr-HR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mr-IN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mr-IN" sz="2400" i="1">
                                    <a:latin typeface="Cambria Math" charset="0"/>
                                  </a:rPr>
                                  <m:t>𝜕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num>
                              <m:den>
                                <m:r>
                                  <a:rPr lang="mr-IN" sz="2400" i="1">
                                    <a:latin typeface="Cambria Math" charset="0"/>
                                  </a:rPr>
                                  <m:t>𝜕</m:t>
                                </m:r>
                                <m:r>
                                  <a:rPr lang="en-US" sz="2400" i="1">
                                    <a:latin typeface="Cambria Math" charset="0"/>
                                  </a:rPr>
                                  <m:t>𝑤</m:t>
                                </m:r>
                              </m:den>
                            </m:f>
                          </m:e>
                        </m:d>
                      </m:e>
                      <m:sub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sz="2400" i="1">
                                <a:latin typeface="Cambria Math" charset="0"/>
                              </a:rPr>
                              <m:t>(</m:t>
                            </m:r>
                            <m:r>
                              <a:rPr lang="en-US" sz="2400" i="1"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sz="2400" i="1">
                                <a:latin typeface="Cambria Math" charset="0"/>
                              </a:rPr>
                              <m:t>)</m:t>
                            </m:r>
                          </m:sup>
                        </m:sSup>
                      </m:sub>
                    </m:sSub>
                  </m:oMath>
                </a14:m>
                <a:endParaRPr lang="en-US" sz="2400" dirty="0"/>
              </a:p>
              <a:p>
                <a:pPr marL="0" indent="0">
                  <a:buNone/>
                </a:pPr>
                <a:endParaRPr lang="en-US" sz="2700" dirty="0"/>
              </a:p>
              <a:p>
                <a:pPr marL="0" indent="0">
                  <a:buNone/>
                </a:pPr>
                <a:r>
                  <a:rPr lang="en-US" sz="2700" dirty="0"/>
                  <a:t>Why is convergence that slow?</a:t>
                </a:r>
              </a:p>
              <a:p>
                <a:pPr marL="0" indent="0">
                  <a:buNone/>
                </a:pPr>
                <a:r>
                  <a:rPr lang="en-US" sz="2700" dirty="0"/>
                  <a:t>Learning rate goes down monotonically as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charset="0"/>
                      </a:rPr>
                      <m:t>𝑡</m:t>
                    </m:r>
                  </m:oMath>
                </a14:m>
                <a:r>
                  <a:rPr lang="en-US" sz="2700" dirty="0"/>
                  <a:t> increases.</a:t>
                </a:r>
              </a:p>
              <a:p>
                <a:pPr marL="0" indent="0">
                  <a:buNone/>
                </a:pPr>
                <a:endParaRPr lang="en-US" sz="27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7886700" cy="4846108"/>
              </a:xfrm>
              <a:blipFill>
                <a:blip r:embed="rId2"/>
                <a:stretch>
                  <a:fillRect l="-1929" t="-133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030369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90500"/>
            <a:ext cx="7772400" cy="1143000"/>
          </a:xfrm>
        </p:spPr>
        <p:txBody>
          <a:bodyPr/>
          <a:lstStyle/>
          <a:p>
            <a:r>
              <a:rPr lang="en-US" dirty="0"/>
              <a:t>Goals for the Lecture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333500"/>
            <a:ext cx="7772400" cy="4114800"/>
          </a:xfrm>
        </p:spPr>
        <p:txBody>
          <a:bodyPr/>
          <a:lstStyle/>
          <a:p>
            <a:r>
              <a:rPr lang="en-US" dirty="0"/>
              <a:t>You should understand the following concepts:</a:t>
            </a:r>
          </a:p>
          <a:p>
            <a:endParaRPr lang="en-US" dirty="0"/>
          </a:p>
          <a:p>
            <a:pPr lvl="1"/>
            <a:r>
              <a:rPr lang="en-US" dirty="0"/>
              <a:t>momentum</a:t>
            </a:r>
          </a:p>
          <a:p>
            <a:pPr lvl="1"/>
            <a:r>
              <a:rPr lang="en-US" dirty="0" err="1"/>
              <a:t>Nesterov</a:t>
            </a:r>
            <a:r>
              <a:rPr lang="en-US" dirty="0"/>
              <a:t> momentum</a:t>
            </a:r>
          </a:p>
          <a:p>
            <a:pPr lvl="1"/>
            <a:r>
              <a:rPr lang="en-US" dirty="0"/>
              <a:t>adaptive step size</a:t>
            </a:r>
          </a:p>
          <a:p>
            <a:pPr lvl="1"/>
            <a:r>
              <a:rPr lang="en-US" dirty="0" err="1"/>
              <a:t>AdaGrad</a:t>
            </a:r>
            <a:endParaRPr lang="en-US" dirty="0"/>
          </a:p>
          <a:p>
            <a:pPr lvl="1"/>
            <a:r>
              <a:rPr lang="en-US" dirty="0" err="1"/>
              <a:t>RMSProp</a:t>
            </a:r>
            <a:endParaRPr lang="en-US" dirty="0"/>
          </a:p>
          <a:p>
            <a:pPr lvl="1"/>
            <a:r>
              <a:rPr lang="en-US" dirty="0"/>
              <a:t>Adam</a:t>
            </a:r>
          </a:p>
          <a:p>
            <a:pPr lvl="1"/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/>
              <a:t>Thanks to </a:t>
            </a:r>
            <a:r>
              <a:rPr lang="en-US" dirty="0" err="1"/>
              <a:t>Yujia</a:t>
            </a:r>
            <a:r>
              <a:rPr lang="en-US" dirty="0"/>
              <a:t> Bao for contributions to these lecture notes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64C26-2886-4D4B-B397-A363CFEF9E25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6070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530591"/>
            <a:ext cx="7886700" cy="1325563"/>
          </a:xfrm>
        </p:spPr>
        <p:txBody>
          <a:bodyPr>
            <a:normAutofit fontScale="90000"/>
          </a:bodyPr>
          <a:lstStyle/>
          <a:p>
            <a:r>
              <a:rPr lang="en-US" altLang="zh-CN" sz="4400" dirty="0" err="1"/>
              <a:t>RMSProp</a:t>
            </a:r>
            <a:r>
              <a:rPr lang="en-US" altLang="zh-CN" sz="4400" dirty="0"/>
              <a:t> </a:t>
            </a:r>
            <a:r>
              <a:rPr lang="en-US" altLang="zh-CN" sz="2400" dirty="0"/>
              <a:t>(Root Mean Square Propagation)</a:t>
            </a:r>
            <a:br>
              <a:rPr lang="en-US" altLang="zh-CN" sz="2400" dirty="0"/>
            </a:br>
            <a:r>
              <a:rPr lang="en-US" altLang="zh-CN" sz="2400" dirty="0"/>
              <a:t>[</a:t>
            </a:r>
            <a:r>
              <a:rPr lang="en-US" altLang="zh-CN" sz="2400" dirty="0" err="1"/>
              <a:t>Tieleman</a:t>
            </a:r>
            <a:r>
              <a:rPr lang="en-US" altLang="zh-CN" sz="2400" dirty="0"/>
              <a:t> &amp; Hinton, 2012]</a:t>
            </a:r>
            <a:br>
              <a:rPr lang="en-US" altLang="zh-CN" sz="2400" dirty="0"/>
            </a:br>
            <a:br>
              <a:rPr lang="en-US" altLang="zh-CN" sz="2400" dirty="0"/>
            </a:br>
            <a:endParaRPr lang="en-US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7886700" cy="484610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3200" dirty="0"/>
                  <a:t>Algorithm:</a:t>
                </a:r>
                <a:endParaRPr lang="en-US" sz="2400" dirty="0"/>
              </a:p>
              <a:p>
                <a:pPr marL="342900" lvl="1" indent="0">
                  <a:buNone/>
                </a:pPr>
                <a:r>
                  <a:rPr lang="en-US" sz="2400" dirty="0"/>
                  <a:t>Step 1: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charset="0"/>
                          </a:rPr>
                          <m:t>𝐺</m:t>
                        </m:r>
                      </m:e>
                      <m:sup>
                        <m:r>
                          <a:rPr lang="en-US" sz="2400" i="1">
                            <a:latin typeface="Cambria Math" charset="0"/>
                          </a:rPr>
                          <m:t>(</m:t>
                        </m:r>
                        <m:r>
                          <a:rPr lang="en-US" sz="2400" i="1">
                            <a:latin typeface="Cambria Math" charset="0"/>
                          </a:rPr>
                          <m:t>𝑡</m:t>
                        </m:r>
                        <m:r>
                          <a:rPr lang="en-US" sz="2400" i="1">
                            <a:latin typeface="Cambria Math" charset="0"/>
                          </a:rPr>
                          <m:t>+1)</m:t>
                        </m:r>
                      </m:sup>
                    </m:sSup>
                    <m:r>
                      <a:rPr lang="en-US" sz="2400" b="0" i="1" smtClean="0">
                        <a:latin typeface="Cambria Math" charset="0"/>
                      </a:rPr>
                      <m:t>=</m:t>
                    </m:r>
                    <m:r>
                      <a:rPr lang="en-US" sz="2400" b="0" i="1" smtClean="0">
                        <a:latin typeface="Cambria Math" charset="0"/>
                      </a:rPr>
                      <m:t>𝛾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charset="0"/>
                          </a:rPr>
                          <m:t>𝐺</m:t>
                        </m:r>
                      </m:e>
                      <m:sup>
                        <m:r>
                          <a:rPr lang="en-US" sz="2400" i="1">
                            <a:latin typeface="Cambria Math" charset="0"/>
                          </a:rPr>
                          <m:t>(</m:t>
                        </m:r>
                        <m:r>
                          <a:rPr lang="en-US" sz="2400" i="1">
                            <a:latin typeface="Cambria Math" charset="0"/>
                          </a:rPr>
                          <m:t>𝑡</m:t>
                        </m:r>
                        <m:r>
                          <a:rPr lang="en-US" sz="2400" i="1">
                            <a:latin typeface="Cambria Math" charset="0"/>
                          </a:rPr>
                          <m:t>)</m:t>
                        </m:r>
                      </m:sup>
                    </m:sSup>
                    <m:r>
                      <a:rPr lang="en-US" sz="2400" b="0" i="1" smtClean="0">
                        <a:latin typeface="Cambria Math" charset="0"/>
                      </a:rPr>
                      <m:t>+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1−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𝛾</m:t>
                        </m:r>
                      </m:e>
                    </m:d>
                    <m:r>
                      <a:rPr lang="en-US" sz="2400" b="0" i="1" smtClean="0">
                        <a:latin typeface="Cambria Math" charset="0"/>
                      </a:rPr>
                      <m:t>⋅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mr-I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"/>
                                    <m:endChr m:val="|"/>
                                    <m:ctrlPr>
                                      <a:rPr lang="hr-HR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mr-IN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mr-IN" sz="2400" i="1">
                                            <a:latin typeface="Cambria Math" charset="0"/>
                                          </a:rPr>
                                          <m:t>𝜕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𝐸</m:t>
                                        </m:r>
                                      </m:num>
                                      <m:den>
                                        <m:r>
                                          <a:rPr lang="mr-IN" sz="2400" i="1">
                                            <a:latin typeface="Cambria Math" charset="0"/>
                                          </a:rPr>
                                          <m:t>𝜕</m:t>
                                        </m:r>
                                        <m:r>
                                          <a:rPr lang="en-US" sz="2400" i="1">
                                            <a:latin typeface="Cambria Math" charset="0"/>
                                          </a:rPr>
                                          <m:t>𝑤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  <m:sub>
                                <m:sSup>
                                  <m:s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i="1"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  <m:sup>
                                    <m:r>
                                      <a:rPr lang="en-US" sz="2400" i="1">
                                        <a:latin typeface="Cambria Math" charset="0"/>
                                      </a:rPr>
                                      <m:t>(</m:t>
                                    </m:r>
                                    <m:r>
                                      <a:rPr lang="en-US" sz="2400" i="1">
                                        <a:latin typeface="Cambria Math" charset="0"/>
                                      </a:rPr>
                                      <m:t>𝑡</m:t>
                                    </m:r>
                                    <m:r>
                                      <a:rPr lang="en-US" sz="2400" i="1">
                                        <a:latin typeface="Cambria Math" charset="0"/>
                                      </a:rPr>
                                      <m:t>)</m:t>
                                    </m:r>
                                  </m:sup>
                                </m:sSup>
                              </m:sub>
                            </m:sSub>
                          </m:e>
                        </m:d>
                      </m:e>
                      <m:sup>
                        <m:r>
                          <a:rPr lang="en-US" sz="2400" i="1"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400" i="1" dirty="0"/>
              </a:p>
              <a:p>
                <a:pPr marL="685800" lvl="2" indent="0">
                  <a:buNone/>
                </a:pPr>
                <a14:m>
                  <m:oMath xmlns:m="http://schemas.openxmlformats.org/officeDocument/2006/math">
                    <m:r>
                      <a:rPr lang="en-US" sz="2100" i="1" u="sng">
                        <a:latin typeface="Cambria Math" charset="0"/>
                      </a:rPr>
                      <m:t>𝐺</m:t>
                    </m:r>
                  </m:oMath>
                </a14:m>
                <a:r>
                  <a:rPr lang="en-US" sz="2100" i="1" u="sng" dirty="0"/>
                  <a:t> is a moving exponential average of the square gradient.</a:t>
                </a:r>
              </a:p>
              <a:p>
                <a:pPr marL="685800" lvl="2" indent="0">
                  <a:buNone/>
                </a:pPr>
                <a:endParaRPr lang="en-US" sz="2100" i="1" u="sng" dirty="0"/>
              </a:p>
              <a:p>
                <a:pPr marL="342900" lvl="1" indent="0">
                  <a:buNone/>
                </a:pPr>
                <a:r>
                  <a:rPr lang="en-US" sz="2400" dirty="0"/>
                  <a:t>Step 2: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charset="0"/>
                          </a:rPr>
                          <m:t>𝑤</m:t>
                        </m:r>
                      </m:e>
                      <m:sup>
                        <m:r>
                          <a:rPr lang="en-US" sz="2400" i="1">
                            <a:latin typeface="Cambria Math" charset="0"/>
                          </a:rPr>
                          <m:t>(</m:t>
                        </m:r>
                        <m:r>
                          <a:rPr lang="en-US" sz="2400" i="1">
                            <a:latin typeface="Cambria Math" charset="0"/>
                          </a:rPr>
                          <m:t>𝑡</m:t>
                        </m:r>
                        <m:r>
                          <a:rPr lang="en-US" sz="2400" i="1">
                            <a:latin typeface="Cambria Math" charset="0"/>
                          </a:rPr>
                          <m:t>+1)</m:t>
                        </m:r>
                      </m:sup>
                    </m:sSup>
                    <m:r>
                      <a:rPr lang="en-US" sz="2400" i="1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charset="0"/>
                          </a:rPr>
                          <m:t>𝑤</m:t>
                        </m:r>
                      </m:e>
                      <m:sup>
                        <m:r>
                          <a:rPr lang="en-US" sz="2400" i="1">
                            <a:latin typeface="Cambria Math" charset="0"/>
                          </a:rPr>
                          <m:t>(</m:t>
                        </m:r>
                        <m:r>
                          <a:rPr lang="en-US" sz="2400" i="1">
                            <a:latin typeface="Cambria Math" charset="0"/>
                          </a:rPr>
                          <m:t>𝑡</m:t>
                        </m:r>
                        <m:r>
                          <a:rPr lang="en-US" sz="2400" i="1">
                            <a:latin typeface="Cambria Math" charset="0"/>
                          </a:rPr>
                          <m:t>)</m:t>
                        </m:r>
                      </m:sup>
                    </m:sSup>
                    <m:r>
                      <a:rPr lang="en-US" sz="2400" i="1">
                        <a:latin typeface="Cambria Math" charset="0"/>
                      </a:rPr>
                      <m:t>−</m:t>
                    </m:r>
                    <m:f>
                      <m:fPr>
                        <m:ctrlPr>
                          <a:rPr lang="mr-IN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charset="0"/>
                          </a:rPr>
                          <m:t>𝜂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latin typeface="Cambria Math" charset="0"/>
                                  </a:rPr>
                                  <m:t>𝐺</m:t>
                                </m:r>
                              </m:e>
                              <m:sup>
                                <m:r>
                                  <a:rPr lang="en-US" sz="2400" i="1">
                                    <a:latin typeface="Cambria Math" charset="0"/>
                                  </a:rPr>
                                  <m:t>(</m:t>
                                </m:r>
                                <m:r>
                                  <a:rPr lang="en-US" sz="2400" i="1">
                                    <a:latin typeface="Cambria Math" charset="0"/>
                                  </a:rPr>
                                  <m:t>𝑡</m:t>
                                </m:r>
                                <m:r>
                                  <a:rPr lang="en-US" sz="2400" i="1">
                                    <a:latin typeface="Cambria Math" charset="0"/>
                                  </a:rPr>
                                  <m:t>+1)</m:t>
                                </m:r>
                              </m:sup>
                            </m:sSup>
                          </m:e>
                        </m:rad>
                        <m:r>
                          <a:rPr lang="en-US" sz="2400" i="1">
                            <a:latin typeface="Cambria Math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sz="2400" i="1">
                                <a:latin typeface="Cambria Math" charset="0"/>
                              </a:rPr>
                              <m:t>−7</m:t>
                            </m:r>
                          </m:sup>
                        </m:sSup>
                      </m:den>
                    </m:f>
                    <m:r>
                      <a:rPr lang="en-US" sz="2400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⊙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|"/>
                            <m:ctrlPr>
                              <a:rPr lang="hr-HR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mr-IN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mr-IN" sz="2400" i="1">
                                    <a:latin typeface="Cambria Math" charset="0"/>
                                  </a:rPr>
                                  <m:t>𝜕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num>
                              <m:den>
                                <m:r>
                                  <a:rPr lang="mr-IN" sz="2400" i="1">
                                    <a:latin typeface="Cambria Math" charset="0"/>
                                  </a:rPr>
                                  <m:t>𝜕</m:t>
                                </m:r>
                                <m:r>
                                  <a:rPr lang="en-US" sz="2400" i="1">
                                    <a:latin typeface="Cambria Math" charset="0"/>
                                  </a:rPr>
                                  <m:t>𝑤</m:t>
                                </m:r>
                              </m:den>
                            </m:f>
                          </m:e>
                        </m:d>
                      </m:e>
                      <m:sub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sz="2400" i="1">
                                <a:latin typeface="Cambria Math" charset="0"/>
                              </a:rPr>
                              <m:t>(</m:t>
                            </m:r>
                            <m:r>
                              <a:rPr lang="en-US" sz="2400" i="1"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sz="2400" i="1">
                                <a:latin typeface="Cambria Math" charset="0"/>
                              </a:rPr>
                              <m:t>)</m:t>
                            </m:r>
                          </m:sup>
                        </m:sSup>
                      </m:sub>
                    </m:sSub>
                  </m:oMath>
                </a14:m>
                <a:endParaRPr lang="en-US" sz="2400" dirty="0"/>
              </a:p>
              <a:p>
                <a:pPr marL="685800" lvl="2" indent="0">
                  <a:buNone/>
                </a:pPr>
                <a:r>
                  <a:rPr lang="en-US" sz="2100" i="1" u="sng" dirty="0"/>
                  <a:t>Scale the learning rate by </a:t>
                </a:r>
                <a14:m>
                  <m:oMath xmlns:m="http://schemas.openxmlformats.org/officeDocument/2006/math">
                    <m:r>
                      <a:rPr lang="en-US" sz="2100" b="0" i="1" u="sng" smtClean="0">
                        <a:latin typeface="Cambria Math" charset="0"/>
                      </a:rPr>
                      <m:t>1/</m:t>
                    </m:r>
                    <m:rad>
                      <m:radPr>
                        <m:degHide m:val="on"/>
                        <m:ctrlPr>
                          <a:rPr lang="en-US" sz="2100" b="0" i="1" u="sng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100" i="1" u="sng">
                            <a:latin typeface="Cambria Math" charset="0"/>
                          </a:rPr>
                          <m:t>𝐺</m:t>
                        </m:r>
                      </m:e>
                    </m:rad>
                  </m:oMath>
                </a14:m>
                <a:r>
                  <a:rPr lang="en-US" sz="2100" i="1" u="sng" dirty="0"/>
                  <a:t> and follow the negative gradient direction.</a:t>
                </a:r>
              </a:p>
              <a:p>
                <a:pPr>
                  <a:buFont typeface="Arial" charset="0"/>
                  <a:buChar char="•"/>
                </a:pPr>
                <a:endParaRPr lang="en-US" sz="2400" dirty="0"/>
              </a:p>
              <a:p>
                <a:pPr marL="0" indent="0">
                  <a:buNone/>
                </a:pPr>
                <a:r>
                  <a:rPr lang="en-US" sz="2400" dirty="0"/>
                  <a:t>Default settings: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𝛾</m:t>
                    </m:r>
                    <m:r>
                      <a:rPr lang="en-US" sz="2400" b="0" i="0" smtClean="0">
                        <a:latin typeface="Cambria Math" charset="0"/>
                      </a:rPr>
                      <m:t>=0.9, </m:t>
                    </m:r>
                    <m:r>
                      <a:rPr lang="en-US" sz="2400" b="0" i="1" smtClean="0">
                        <a:latin typeface="Cambria Math" charset="0"/>
                      </a:rPr>
                      <m:t>𝜂</m:t>
                    </m:r>
                    <m:r>
                      <a:rPr lang="en-US" sz="2400" b="0" i="1" smtClean="0">
                        <a:latin typeface="Cambria Math" charset="0"/>
                      </a:rPr>
                      <m:t>=0.001</m:t>
                    </m:r>
                  </m:oMath>
                </a14:m>
                <a:endParaRPr lang="en-US" sz="24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7886700" cy="4846108"/>
              </a:xfrm>
              <a:blipFill>
                <a:blip r:embed="rId2"/>
                <a:stretch>
                  <a:fillRect l="-1929" t="-13386" r="-1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635837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  <p:extLst>
      <p:ext uri="{BB962C8B-B14F-4D97-AF65-F5344CB8AC3E}">
        <p14:creationId xmlns:p14="http://schemas.microsoft.com/office/powerpoint/2010/main" val="10917495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400" dirty="0"/>
              <a:t>Another example (saddle point)</a:t>
            </a:r>
            <a:endParaRPr lang="en-US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7886700" cy="484610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400" dirty="0"/>
                  <a:t>Now consider minimizing</a:t>
                </a:r>
              </a:p>
              <a:p>
                <a:pPr marL="0" indent="0">
                  <a:buNone/>
                </a:pPr>
                <a:endParaRPr lang="en-US" sz="2400" i="1" dirty="0">
                  <a:latin typeface="Cambria Math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charset="0"/>
                        </a:rPr>
                        <m:t>𝐿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𝑤</m:t>
                          </m:r>
                        </m:e>
                      </m:d>
                      <m:r>
                        <a:rPr lang="en-US" sz="2400" i="1">
                          <a:latin typeface="Cambria Math" charset="0"/>
                        </a:rPr>
                        <m:t>=</m:t>
                      </m:r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charset="0"/>
                            </a:rPr>
                            <m:t>3</m:t>
                          </m:r>
                        </m:sup>
                      </m:sSubSup>
                      <m:r>
                        <a:rPr lang="en-US" sz="2400" b="0" i="1" smtClean="0">
                          <a:latin typeface="Cambria Math" charset="0"/>
                        </a:rPr>
                        <m:t>+</m:t>
                      </m:r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400" b="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r>
                  <a:rPr lang="en-US" sz="2400" dirty="0"/>
                  <a:t>The problem is unbounded and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(0,0)</m:t>
                    </m:r>
                  </m:oMath>
                </a14:m>
                <a:r>
                  <a:rPr lang="en-US" sz="2400" dirty="0"/>
                  <a:t> is a saddle point.</a:t>
                </a:r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r>
                  <a:rPr lang="en-US" sz="2400" dirty="0"/>
                  <a:t>At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charset="0"/>
                          </a:rPr>
                          <m:t>−0.01,−1</m:t>
                        </m:r>
                      </m:e>
                    </m:d>
                  </m:oMath>
                </a14:m>
                <a:r>
                  <a:rPr lang="en-US" sz="2400" dirty="0"/>
                  <a:t>, we have </a:t>
                </a:r>
                <a14:m>
                  <m:oMath xmlns:m="http://schemas.openxmlformats.org/officeDocument/2006/math">
                    <m:r>
                      <a:rPr lang="en-US" sz="2400">
                        <a:latin typeface="Cambria Math" charset="0"/>
                      </a:rPr>
                      <m:t>𝛻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400" i="1">
                        <a:latin typeface="Cambria Math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mr-I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mr-IN" sz="24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0.0003</m:t>
                              </m:r>
                            </m:e>
                          </m:mr>
                          <m:m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−2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r>
                  <a:rPr lang="en-US" sz="2400" dirty="0"/>
                  <a:t>How will these methods behave if we start at this point?</a:t>
                </a:r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7886700" cy="4846108"/>
              </a:xfrm>
              <a:blipFill>
                <a:blip r:embed="rId2"/>
                <a:stretch>
                  <a:fillRect l="-1286" t="-18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01438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162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400" dirty="0"/>
              <a:t>Adam </a:t>
            </a:r>
            <a:r>
              <a:rPr lang="en-US" altLang="zh-CN" sz="2400" dirty="0"/>
              <a:t>(Adaptive Moment Estimation)</a:t>
            </a:r>
            <a:br>
              <a:rPr lang="en-US" altLang="zh-CN" sz="2400" dirty="0"/>
            </a:br>
            <a:r>
              <a:rPr lang="en-US" altLang="zh-CN" sz="2400" dirty="0"/>
              <a:t>[</a:t>
            </a:r>
            <a:r>
              <a:rPr lang="en-US" altLang="zh-CN" sz="2400" dirty="0" err="1"/>
              <a:t>Kingma</a:t>
            </a:r>
            <a:r>
              <a:rPr lang="en-US" altLang="zh-CN" sz="2400" dirty="0"/>
              <a:t> &amp; Ba, 2015]</a:t>
            </a:r>
            <a:endParaRPr lang="en-US" sz="12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4"/>
                <a:ext cx="7886700" cy="4936683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sz="3200" dirty="0"/>
                  <a:t>Algorithm [Simplified Version]:</a:t>
                </a:r>
                <a:endParaRPr lang="en-US" sz="2400" dirty="0"/>
              </a:p>
              <a:p>
                <a:pPr marL="342900" lvl="1" indent="0">
                  <a:buNone/>
                </a:pPr>
                <a:r>
                  <a:rPr lang="en-US" sz="2400" dirty="0"/>
                  <a:t>Step 1: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𝑚</m:t>
                        </m:r>
                      </m:e>
                      <m:sup>
                        <m:r>
                          <a:rPr lang="en-US" sz="2400" b="0" i="1" smtClean="0">
                            <a:latin typeface="Cambria Math" charset="0"/>
                          </a:rPr>
                          <m:t>(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𝑡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+1)</m:t>
                        </m:r>
                      </m:sup>
                    </m:sSup>
                    <m:r>
                      <a:rPr lang="en-US" sz="2400" b="0" i="1" smtClean="0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𝑚</m:t>
                        </m:r>
                      </m:e>
                      <m:sup>
                        <m:r>
                          <a:rPr lang="en-US" sz="2400" b="0" i="1" smtClean="0">
                            <a:latin typeface="Cambria Math" charset="0"/>
                          </a:rPr>
                          <m:t>(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𝑡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)</m:t>
                        </m:r>
                      </m:sup>
                    </m:sSup>
                    <m:r>
                      <a:rPr lang="en-US" sz="2400" b="0" i="1" smtClean="0">
                        <a:latin typeface="Cambria Math" charset="0"/>
                      </a:rPr>
                      <m:t>+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charset="0"/>
                      </a:rPr>
                      <m:t>⋅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|"/>
                            <m:ctrlPr>
                              <a:rPr lang="hr-HR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mr-IN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mr-IN" sz="2400" i="1">
                                    <a:latin typeface="Cambria Math" charset="0"/>
                                  </a:rPr>
                                  <m:t>𝜕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num>
                              <m:den>
                                <m:r>
                                  <a:rPr lang="mr-IN" sz="2400" i="1">
                                    <a:latin typeface="Cambria Math" charset="0"/>
                                  </a:rPr>
                                  <m:t>𝜕</m:t>
                                </m:r>
                                <m:r>
                                  <a:rPr lang="en-US" sz="2400" i="1">
                                    <a:latin typeface="Cambria Math" charset="0"/>
                                  </a:rPr>
                                  <m:t>𝑤</m:t>
                                </m:r>
                              </m:den>
                            </m:f>
                          </m:e>
                        </m:d>
                      </m:e>
                      <m:sub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(</m:t>
                            </m:r>
                            <m:r>
                              <a:rPr lang="en-US" sz="2400" b="0" i="1" smtClean="0"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sz="2400" b="0" i="1" smtClean="0">
                                <a:latin typeface="Cambria Math" charset="0"/>
                              </a:rPr>
                              <m:t>)</m:t>
                            </m:r>
                          </m:sup>
                        </m:sSup>
                      </m:sub>
                    </m:sSub>
                  </m:oMath>
                </a14:m>
                <a:endParaRPr lang="en-US" sz="2400" i="1" dirty="0"/>
              </a:p>
              <a:p>
                <a:pPr marL="685800" lvl="2" indent="0">
                  <a:buNone/>
                </a:pPr>
                <a14:m>
                  <m:oMath xmlns:m="http://schemas.openxmlformats.org/officeDocument/2006/math">
                    <m:r>
                      <a:rPr lang="en-US" sz="2100" i="1" u="sng">
                        <a:latin typeface="Cambria Math" charset="0"/>
                      </a:rPr>
                      <m:t>𝑚</m:t>
                    </m:r>
                  </m:oMath>
                </a14:m>
                <a:r>
                  <a:rPr lang="en-US" sz="2100" i="1" u="sng" dirty="0"/>
                  <a:t> is the exponential moving average of the gradients (similar to speed in the momentum method) </a:t>
                </a:r>
              </a:p>
              <a:p>
                <a:pPr marL="685800" lvl="2" indent="0">
                  <a:buNone/>
                </a:pPr>
                <a:endParaRPr lang="en-US" sz="2400" i="1" dirty="0"/>
              </a:p>
              <a:p>
                <a:pPr marL="342900" lvl="1" indent="0">
                  <a:buNone/>
                </a:pPr>
                <a:r>
                  <a:rPr lang="en-US" sz="2400" dirty="0"/>
                  <a:t>Step 2: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𝑣</m:t>
                        </m:r>
                      </m:e>
                      <m:sup>
                        <m:r>
                          <a:rPr lang="en-US" sz="2400" b="0" i="1" smtClean="0">
                            <a:latin typeface="Cambria Math" charset="0"/>
                          </a:rPr>
                          <m:t>(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𝑡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+1)</m:t>
                        </m:r>
                      </m:sup>
                    </m:sSup>
                    <m:r>
                      <a:rPr lang="en-US" sz="2400" b="0" i="1" smtClean="0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𝑣</m:t>
                        </m:r>
                      </m:e>
                      <m:sup>
                        <m:r>
                          <a:rPr lang="en-US" sz="2400" b="0" i="1" smtClean="0">
                            <a:latin typeface="Cambria Math" charset="0"/>
                          </a:rPr>
                          <m:t>(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𝑡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)</m:t>
                        </m:r>
                      </m:sup>
                    </m:sSup>
                    <m:r>
                      <a:rPr lang="en-US" sz="2400" b="0" i="1" smtClean="0">
                        <a:latin typeface="Cambria Math" charset="0"/>
                      </a:rPr>
                      <m:t>+(1−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⋅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mr-I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"/>
                                    <m:endChr m:val="|"/>
                                    <m:ctrlPr>
                                      <a:rPr lang="hr-HR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mr-IN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mr-IN" sz="2400" i="1">
                                            <a:latin typeface="Cambria Math" charset="0"/>
                                          </a:rPr>
                                          <m:t>𝜕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𝐸</m:t>
                                        </m:r>
                                      </m:num>
                                      <m:den>
                                        <m:r>
                                          <a:rPr lang="mr-IN" sz="2400" i="1">
                                            <a:latin typeface="Cambria Math" charset="0"/>
                                          </a:rPr>
                                          <m:t>𝜕</m:t>
                                        </m:r>
                                        <m:r>
                                          <a:rPr lang="en-US" sz="2400" i="1">
                                            <a:latin typeface="Cambria Math" charset="0"/>
                                          </a:rPr>
                                          <m:t>𝑤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  <m:sub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(</m:t>
                                    </m:r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𝑡</m:t>
                                    </m:r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)</m:t>
                                    </m:r>
                                  </m:sup>
                                </m:sSup>
                              </m:sub>
                            </m:sSub>
                          </m:e>
                        </m:d>
                      </m:e>
                      <m:sup>
                        <m:r>
                          <a:rPr lang="en-US" sz="2400" i="1"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400" dirty="0"/>
              </a:p>
              <a:p>
                <a:pPr marL="685800" lvl="2" indent="0">
                  <a:buNone/>
                </a:pPr>
                <a14:m>
                  <m:oMath xmlns:m="http://schemas.openxmlformats.org/officeDocument/2006/math">
                    <m:r>
                      <a:rPr lang="en-US" sz="2100" i="1" u="sng">
                        <a:latin typeface="Cambria Math" charset="0"/>
                      </a:rPr>
                      <m:t>𝑣</m:t>
                    </m:r>
                  </m:oMath>
                </a14:m>
                <a:r>
                  <a:rPr lang="en-US" sz="2100" i="1" u="sng" dirty="0"/>
                  <a:t> is the exponential moving average of the square gradients</a:t>
                </a:r>
              </a:p>
              <a:p>
                <a:pPr marL="342900" lvl="1" indent="0">
                  <a:buNone/>
                </a:pPr>
                <a:endParaRPr lang="en-US" sz="2400" dirty="0"/>
              </a:p>
              <a:p>
                <a:pPr marL="342900" lvl="1" indent="0">
                  <a:buNone/>
                </a:pPr>
                <a:r>
                  <a:rPr lang="en-US" sz="2400" dirty="0"/>
                  <a:t>Step 3: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𝑤</m:t>
                        </m:r>
                      </m:e>
                      <m:sup>
                        <m:r>
                          <a:rPr lang="en-US" sz="2400" b="0" i="1" smtClean="0">
                            <a:latin typeface="Cambria Math" charset="0"/>
                          </a:rPr>
                          <m:t>(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𝑡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+1)</m:t>
                        </m:r>
                      </m:sup>
                    </m:sSup>
                    <m:r>
                      <a:rPr lang="en-US" sz="2400" i="1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𝑤</m:t>
                        </m:r>
                      </m:e>
                      <m:sup>
                        <m:r>
                          <a:rPr lang="en-US" sz="2400" b="0" i="1" smtClean="0">
                            <a:latin typeface="Cambria Math" charset="0"/>
                          </a:rPr>
                          <m:t>(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𝑡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)</m:t>
                        </m:r>
                      </m:sup>
                    </m:sSup>
                    <m:r>
                      <a:rPr lang="en-US" sz="2400" b="0" i="1" smtClean="0">
                        <a:latin typeface="Cambria Math" charset="0"/>
                      </a:rPr>
                      <m:t>−</m:t>
                    </m:r>
                    <m:f>
                      <m:fPr>
                        <m:ctrlPr>
                          <a:rPr lang="mr-IN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charset="0"/>
                          </a:rPr>
                          <m:t>𝜂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𝑣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𝑡</m:t>
                                    </m:r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+1</m:t>
                                    </m:r>
                                  </m:e>
                                </m:d>
                              </m:sup>
                            </m:sSup>
                          </m:e>
                        </m:rad>
                        <m:r>
                          <a:rPr lang="en-US" sz="2400" i="1">
                            <a:latin typeface="Cambria Math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sz="2400" i="1">
                                <a:latin typeface="Cambria Math" charset="0"/>
                              </a:rPr>
                              <m:t>−</m:t>
                            </m:r>
                            <m:r>
                              <a:rPr lang="en-US" sz="2400" b="0" i="1" smtClean="0">
                                <a:latin typeface="Cambria Math" charset="0"/>
                              </a:rPr>
                              <m:t>8</m:t>
                            </m:r>
                          </m:sup>
                        </m:sSup>
                      </m:den>
                    </m:f>
                    <m:r>
                      <a:rPr lang="en-US" sz="2400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⊙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𝑚</m:t>
                        </m:r>
                      </m:e>
                      <m:sup>
                        <m:r>
                          <a:rPr lang="en-US" sz="2400" b="0" i="1" smtClean="0">
                            <a:latin typeface="Cambria Math" charset="0"/>
                          </a:rPr>
                          <m:t>(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𝑡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+1)</m:t>
                        </m:r>
                      </m:sup>
                    </m:sSup>
                  </m:oMath>
                </a14:m>
                <a:endParaRPr lang="en-US" sz="2400" dirty="0"/>
              </a:p>
              <a:p>
                <a:pPr marL="0" indent="0">
                  <a:buNone/>
                </a:pPr>
                <a:endParaRPr lang="en-US" sz="2700" dirty="0"/>
              </a:p>
              <a:p>
                <a:pPr marL="0" indent="0">
                  <a:buNone/>
                </a:pPr>
                <a:r>
                  <a:rPr lang="en-US" sz="2400" dirty="0"/>
                  <a:t>Default settings: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sz="2400" i="1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charset="0"/>
                      </a:rPr>
                      <m:t>=0.9,  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latin typeface="Cambria Math" charset="0"/>
                      </a:rPr>
                      <m:t>=0.999,  </m:t>
                    </m:r>
                    <m:r>
                      <a:rPr lang="en-US" sz="2400" b="0" i="1" smtClean="0">
                        <a:latin typeface="Cambria Math" charset="0"/>
                      </a:rPr>
                      <m:t>𝜂</m:t>
                    </m:r>
                    <m:r>
                      <a:rPr lang="en-US" sz="2400" b="0" i="1" smtClean="0">
                        <a:latin typeface="Cambria Math" charset="0"/>
                      </a:rPr>
                      <m:t>=0.001</m:t>
                    </m:r>
                  </m:oMath>
                </a14:m>
                <a:endParaRPr lang="en-US" sz="24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4"/>
                <a:ext cx="7886700" cy="4936683"/>
              </a:xfrm>
              <a:blipFill>
                <a:blip r:embed="rId2"/>
                <a:stretch>
                  <a:fillRect l="-1929" t="-162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378758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400" dirty="0"/>
              <a:t>Adam </a:t>
            </a:r>
            <a:r>
              <a:rPr lang="en-US" altLang="zh-CN" sz="2400" dirty="0"/>
              <a:t>(Adaptive Moment Estimation)</a:t>
            </a:r>
            <a:endParaRPr lang="en-US" sz="12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7886700" cy="484610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3200" dirty="0"/>
                  <a:t>Algorithm [Complete Version]:</a:t>
                </a:r>
              </a:p>
              <a:p>
                <a:pPr marL="0" indent="0">
                  <a:buNone/>
                </a:pPr>
                <a:endParaRPr lang="en-US" sz="2400" dirty="0"/>
              </a:p>
              <a:p>
                <a:pPr marL="342900" lvl="1" indent="0">
                  <a:buNone/>
                </a:pPr>
                <a:r>
                  <a:rPr lang="en-US" sz="2400" dirty="0"/>
                  <a:t>Step 1: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charset="0"/>
                          </a:rPr>
                          <m:t>𝑚</m:t>
                        </m:r>
                      </m:e>
                      <m:sup>
                        <m:r>
                          <a:rPr lang="en-US" sz="2400" i="1">
                            <a:latin typeface="Cambria Math" charset="0"/>
                          </a:rPr>
                          <m:t>(</m:t>
                        </m:r>
                        <m:r>
                          <a:rPr lang="en-US" sz="2400" i="1">
                            <a:latin typeface="Cambria Math" charset="0"/>
                          </a:rPr>
                          <m:t>𝑡</m:t>
                        </m:r>
                        <m:r>
                          <a:rPr lang="en-US" sz="2400" i="1">
                            <a:latin typeface="Cambria Math" charset="0"/>
                          </a:rPr>
                          <m:t>+1)</m:t>
                        </m:r>
                      </m:sup>
                    </m:sSup>
                    <m:r>
                      <a:rPr lang="en-US" sz="2400" i="1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sz="2400" i="1">
                            <a:latin typeface="Cambria Math" charset="0"/>
                          </a:rPr>
                          <m:t>1</m:t>
                        </m:r>
                      </m:sub>
                    </m:sSub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charset="0"/>
                          </a:rPr>
                          <m:t>𝑚</m:t>
                        </m:r>
                      </m:e>
                      <m:sup>
                        <m:r>
                          <a:rPr lang="en-US" sz="2400" i="1">
                            <a:latin typeface="Cambria Math" charset="0"/>
                          </a:rPr>
                          <m:t>(</m:t>
                        </m:r>
                        <m:r>
                          <a:rPr lang="en-US" sz="2400" i="1">
                            <a:latin typeface="Cambria Math" charset="0"/>
                          </a:rPr>
                          <m:t>𝑡</m:t>
                        </m:r>
                        <m:r>
                          <a:rPr lang="en-US" sz="2400" i="1">
                            <a:latin typeface="Cambria Math" charset="0"/>
                          </a:rPr>
                          <m:t>)</m:t>
                        </m:r>
                      </m:sup>
                    </m:sSup>
                    <m:r>
                      <a:rPr lang="en-US" sz="2400" i="1">
                        <a:latin typeface="Cambria Math" charset="0"/>
                      </a:rPr>
                      <m:t>+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400" i="1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2400" i="1">
                        <a:latin typeface="Cambria Math" charset="0"/>
                      </a:rPr>
                      <m:t>⋅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|"/>
                            <m:ctrlPr>
                              <a:rPr lang="hr-HR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mr-IN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mr-IN" sz="2400" i="1">
                                    <a:latin typeface="Cambria Math" charset="0"/>
                                  </a:rPr>
                                  <m:t>𝜕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num>
                              <m:den>
                                <m:r>
                                  <a:rPr lang="mr-IN" sz="2400" i="1">
                                    <a:latin typeface="Cambria Math" charset="0"/>
                                  </a:rPr>
                                  <m:t>𝜕</m:t>
                                </m:r>
                                <m:r>
                                  <a:rPr lang="en-US" sz="2400" i="1">
                                    <a:latin typeface="Cambria Math" charset="0"/>
                                  </a:rPr>
                                  <m:t>𝑤</m:t>
                                </m:r>
                              </m:den>
                            </m:f>
                          </m:e>
                        </m:d>
                      </m:e>
                      <m:sub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sz="2400" i="1">
                                <a:latin typeface="Cambria Math" charset="0"/>
                              </a:rPr>
                              <m:t>(</m:t>
                            </m:r>
                            <m:r>
                              <a:rPr lang="en-US" sz="2400" i="1"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sz="2400" i="1">
                                <a:latin typeface="Cambria Math" charset="0"/>
                              </a:rPr>
                              <m:t>)</m:t>
                            </m:r>
                          </m:sup>
                        </m:sSup>
                      </m:sub>
                    </m:sSub>
                  </m:oMath>
                </a14:m>
                <a:endParaRPr lang="en-US" sz="2400" i="1" dirty="0"/>
              </a:p>
              <a:p>
                <a:pPr marL="342900" lvl="1" indent="0">
                  <a:buNone/>
                </a:pPr>
                <a:r>
                  <a:rPr lang="en-US" sz="2400" dirty="0"/>
                  <a:t>Step 2: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charset="0"/>
                          </a:rPr>
                          <m:t>𝑣</m:t>
                        </m:r>
                      </m:e>
                      <m:sup>
                        <m:r>
                          <a:rPr lang="en-US" sz="2400" i="1">
                            <a:latin typeface="Cambria Math" charset="0"/>
                          </a:rPr>
                          <m:t>(</m:t>
                        </m:r>
                        <m:r>
                          <a:rPr lang="en-US" sz="2400" i="1">
                            <a:latin typeface="Cambria Math" charset="0"/>
                          </a:rPr>
                          <m:t>𝑡</m:t>
                        </m:r>
                        <m:r>
                          <a:rPr lang="en-US" sz="2400" i="1">
                            <a:latin typeface="Cambria Math" charset="0"/>
                          </a:rPr>
                          <m:t>+1)</m:t>
                        </m:r>
                      </m:sup>
                    </m:sSup>
                    <m:r>
                      <a:rPr lang="en-US" sz="2400" i="1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sz="2400" i="1">
                            <a:latin typeface="Cambria Math" charset="0"/>
                          </a:rPr>
                          <m:t>2</m:t>
                        </m:r>
                      </m:sub>
                    </m:sSub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charset="0"/>
                          </a:rPr>
                          <m:t>𝑣</m:t>
                        </m:r>
                      </m:e>
                      <m:sup>
                        <m:r>
                          <a:rPr lang="en-US" sz="2400" i="1">
                            <a:latin typeface="Cambria Math" charset="0"/>
                          </a:rPr>
                          <m:t>(</m:t>
                        </m:r>
                        <m:r>
                          <a:rPr lang="en-US" sz="2400" i="1">
                            <a:latin typeface="Cambria Math" charset="0"/>
                          </a:rPr>
                          <m:t>𝑡</m:t>
                        </m:r>
                        <m:r>
                          <a:rPr lang="en-US" sz="2400" i="1">
                            <a:latin typeface="Cambria Math" charset="0"/>
                          </a:rPr>
                          <m:t>)</m:t>
                        </m:r>
                      </m:sup>
                    </m:sSup>
                    <m:r>
                      <a:rPr lang="en-US" sz="2400" i="1">
                        <a:latin typeface="Cambria Math" charset="0"/>
                      </a:rPr>
                      <m:t>+(1−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sz="2400" i="1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sz="2400" i="1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⋅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mr-I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"/>
                                    <m:endChr m:val="|"/>
                                    <m:ctrlPr>
                                      <a:rPr lang="hr-HR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mr-IN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mr-IN" sz="2400" i="1">
                                            <a:latin typeface="Cambria Math" charset="0"/>
                                          </a:rPr>
                                          <m:t>𝜕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𝐸</m:t>
                                        </m:r>
                                      </m:num>
                                      <m:den>
                                        <m:r>
                                          <a:rPr lang="mr-IN" sz="2400" i="1">
                                            <a:latin typeface="Cambria Math" charset="0"/>
                                          </a:rPr>
                                          <m:t>𝜕</m:t>
                                        </m:r>
                                        <m:r>
                                          <a:rPr lang="en-US" sz="2400" i="1">
                                            <a:latin typeface="Cambria Math" charset="0"/>
                                          </a:rPr>
                                          <m:t>𝑤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  <m:sub>
                                <m:sSup>
                                  <m:s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i="1"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  <m:sup>
                                    <m:r>
                                      <a:rPr lang="en-US" sz="2400" i="1">
                                        <a:latin typeface="Cambria Math" charset="0"/>
                                      </a:rPr>
                                      <m:t>(</m:t>
                                    </m:r>
                                    <m:r>
                                      <a:rPr lang="en-US" sz="2400" i="1">
                                        <a:latin typeface="Cambria Math" charset="0"/>
                                      </a:rPr>
                                      <m:t>𝑡</m:t>
                                    </m:r>
                                    <m:r>
                                      <a:rPr lang="en-US" sz="2400" i="1">
                                        <a:latin typeface="Cambria Math" charset="0"/>
                                      </a:rPr>
                                      <m:t>)</m:t>
                                    </m:r>
                                  </m:sup>
                                </m:sSup>
                              </m:sub>
                            </m:sSub>
                          </m:e>
                        </m:d>
                      </m:e>
                      <m:sup>
                        <m:r>
                          <a:rPr lang="en-US" sz="2400" i="1"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400" dirty="0"/>
              </a:p>
              <a:p>
                <a:pPr marL="342900" lvl="1" indent="0">
                  <a:buNone/>
                </a:pPr>
                <a:endParaRPr lang="en-US" sz="2400" dirty="0"/>
              </a:p>
              <a:p>
                <a:pPr marL="342900" lvl="1" indent="0">
                  <a:buNone/>
                </a:pPr>
                <a:r>
                  <a:rPr lang="en-US" sz="2400" dirty="0"/>
                  <a:t>Step 3: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charset="0"/>
                              </a:rPr>
                              <m:t>𝑚</m:t>
                            </m:r>
                          </m:e>
                        </m:acc>
                      </m:e>
                      <m:sup>
                        <m:r>
                          <a:rPr lang="en-US" sz="2400" b="0" i="1" smtClean="0">
                            <a:latin typeface="Cambria Math" charset="0"/>
                          </a:rPr>
                          <m:t>(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𝑡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+1)</m:t>
                        </m:r>
                      </m:sup>
                    </m:sSup>
                    <m:r>
                      <a:rPr lang="en-US" sz="2400" b="0" i="1" smtClean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latin typeface="Cambria Math" charset="0"/>
                          </a:rPr>
                          <m:t>1−</m:t>
                        </m:r>
                        <m:sSubSup>
                          <m:sSub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𝑡</m:t>
                            </m:r>
                          </m:sup>
                        </m:sSubSup>
                      </m:den>
                    </m:f>
                    <m:r>
                      <a:rPr lang="en-US" sz="2400" b="0" i="1" smtClean="0">
                        <a:latin typeface="Cambria Math" charset="0"/>
                      </a:rPr>
                      <m:t>⋅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𝑚</m:t>
                        </m:r>
                      </m:e>
                      <m:sup>
                        <m:r>
                          <a:rPr lang="en-US" sz="2400" b="0" i="1" smtClean="0">
                            <a:latin typeface="Cambria Math" charset="0"/>
                          </a:rPr>
                          <m:t>(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𝑡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+1)</m:t>
                        </m:r>
                      </m:sup>
                    </m:sSup>
                  </m:oMath>
                </a14:m>
                <a:endParaRPr lang="en-US" sz="2400" dirty="0"/>
              </a:p>
              <a:p>
                <a:pPr marL="342900" lvl="1" indent="0">
                  <a:buNone/>
                </a:pPr>
                <a:r>
                  <a:rPr lang="en-US" sz="2400" dirty="0"/>
                  <a:t>Step 4: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𝑣</m:t>
                            </m:r>
                          </m:e>
                        </m:acc>
                      </m:e>
                      <m:sup>
                        <m:r>
                          <a:rPr lang="en-US" sz="2400" b="0" i="1" smtClean="0">
                            <a:latin typeface="Cambria Math" charset="0"/>
                          </a:rPr>
                          <m:t>(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𝑡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+1)</m:t>
                        </m:r>
                      </m:sup>
                    </m:sSup>
                    <m:r>
                      <a:rPr lang="en-US" sz="2400" i="1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400" i="1">
                            <a:latin typeface="Cambria Math" charset="0"/>
                          </a:rPr>
                          <m:t>1−</m:t>
                        </m:r>
                        <m:sSubSup>
                          <m:sSub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latin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sz="2400" i="1">
                                <a:latin typeface="Cambria Math" charset="0"/>
                              </a:rPr>
                              <m:t>𝑡</m:t>
                            </m:r>
                          </m:sup>
                        </m:sSubSup>
                      </m:den>
                    </m:f>
                    <m:r>
                      <a:rPr lang="en-US" sz="2400" i="1">
                        <a:latin typeface="Cambria Math" charset="0"/>
                      </a:rPr>
                      <m:t>⋅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 smtClean="0">
                            <a:latin typeface="Cambria Math" charset="0"/>
                          </a:rPr>
                          <m:t>𝑣</m:t>
                        </m:r>
                      </m:e>
                      <m:sup>
                        <m:r>
                          <a:rPr lang="en-US" sz="2400" b="0" i="1" smtClean="0">
                            <a:latin typeface="Cambria Math" charset="0"/>
                          </a:rPr>
                          <m:t>(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𝑡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+1)</m:t>
                        </m:r>
                      </m:sup>
                    </m:sSup>
                  </m:oMath>
                </a14:m>
                <a:endParaRPr lang="en-US" sz="2400" dirty="0"/>
              </a:p>
              <a:p>
                <a:pPr marL="342900" lvl="1" indent="0">
                  <a:buNone/>
                </a:pPr>
                <a:endParaRPr lang="en-US" sz="2400" dirty="0"/>
              </a:p>
              <a:p>
                <a:pPr marL="342900" lvl="1" indent="0">
                  <a:buNone/>
                </a:pPr>
                <a:r>
                  <a:rPr lang="en-US" sz="2400" dirty="0"/>
                  <a:t>Step 5: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𝑤</m:t>
                        </m:r>
                      </m:e>
                      <m:sup>
                        <m:r>
                          <a:rPr lang="en-US" sz="2400" b="0" i="1" smtClean="0">
                            <a:latin typeface="Cambria Math" charset="0"/>
                          </a:rPr>
                          <m:t>(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𝑡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+1)</m:t>
                        </m:r>
                      </m:sup>
                    </m:sSup>
                    <m:r>
                      <a:rPr lang="en-US" sz="2400" i="1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𝑤</m:t>
                        </m:r>
                      </m:e>
                      <m:sup>
                        <m:r>
                          <a:rPr lang="en-US" sz="2400" b="0" i="1" smtClean="0">
                            <a:latin typeface="Cambria Math" charset="0"/>
                          </a:rPr>
                          <m:t>(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𝑡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)</m:t>
                        </m:r>
                      </m:sup>
                    </m:sSup>
                    <m:r>
                      <a:rPr lang="en-US" sz="2400" b="0" i="1" smtClean="0">
                        <a:latin typeface="Cambria Math" charset="0"/>
                      </a:rPr>
                      <m:t>−</m:t>
                    </m:r>
                    <m:f>
                      <m:fPr>
                        <m:ctrlPr>
                          <a:rPr lang="mr-IN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charset="0"/>
                          </a:rPr>
                          <m:t>𝜂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latin typeface="Cambria Math" charset="0"/>
                                      </a:rPr>
                                      <m:t>𝑣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sz="2400" i="1">
                                    <a:latin typeface="Cambria Math" charset="0"/>
                                  </a:rPr>
                                  <m:t>(</m:t>
                                </m:r>
                                <m:r>
                                  <a:rPr lang="en-US" sz="2400" i="1">
                                    <a:latin typeface="Cambria Math" charset="0"/>
                                  </a:rPr>
                                  <m:t>𝑡</m:t>
                                </m:r>
                                <m:r>
                                  <a:rPr lang="en-US" sz="2400" i="1">
                                    <a:latin typeface="Cambria Math" charset="0"/>
                                  </a:rPr>
                                  <m:t>+1)</m:t>
                                </m:r>
                              </m:sup>
                            </m:sSup>
                          </m:e>
                        </m:rad>
                        <m:r>
                          <a:rPr lang="en-US" sz="2400" i="1">
                            <a:latin typeface="Cambria Math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sz="2400" i="1">
                                <a:latin typeface="Cambria Math" charset="0"/>
                              </a:rPr>
                              <m:t>−</m:t>
                            </m:r>
                            <m:r>
                              <a:rPr lang="en-US" sz="2400" b="0" i="1" smtClean="0">
                                <a:latin typeface="Cambria Math" charset="0"/>
                              </a:rPr>
                              <m:t>8</m:t>
                            </m:r>
                          </m:sup>
                        </m:sSup>
                      </m:den>
                    </m:f>
                    <m:r>
                      <a:rPr lang="en-US" sz="2400" b="0" i="1" smtClean="0">
                        <a:latin typeface="Cambria Math" charset="0"/>
                      </a:rPr>
                      <m:t>⋅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charset="0"/>
                              </a:rPr>
                              <m:t>𝑚</m:t>
                            </m:r>
                          </m:e>
                        </m:acc>
                      </m:e>
                      <m:sup>
                        <m:r>
                          <a:rPr lang="en-US" sz="2400" i="1">
                            <a:latin typeface="Cambria Math" charset="0"/>
                          </a:rPr>
                          <m:t>(</m:t>
                        </m:r>
                        <m:r>
                          <a:rPr lang="en-US" sz="2400" i="1">
                            <a:latin typeface="Cambria Math" charset="0"/>
                          </a:rPr>
                          <m:t>𝑡</m:t>
                        </m:r>
                        <m:r>
                          <a:rPr lang="en-US" sz="2400" i="1">
                            <a:latin typeface="Cambria Math" charset="0"/>
                          </a:rPr>
                          <m:t>+1)</m:t>
                        </m:r>
                      </m:sup>
                    </m:sSup>
                  </m:oMath>
                </a14:m>
                <a:endParaRPr lang="en-US" sz="24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7886700" cy="4846108"/>
              </a:xfrm>
              <a:blipFill>
                <a:blip r:embed="rId2"/>
                <a:stretch>
                  <a:fillRect l="-1929" t="-60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/>
          <p:cNvGrpSpPr/>
          <p:nvPr/>
        </p:nvGrpSpPr>
        <p:grpSpPr>
          <a:xfrm>
            <a:off x="795867" y="4340578"/>
            <a:ext cx="8389163" cy="1484489"/>
            <a:chOff x="795867" y="4340578"/>
            <a:chExt cx="8389163" cy="1484489"/>
          </a:xfrm>
        </p:grpSpPr>
        <p:sp>
          <p:nvSpPr>
            <p:cNvPr id="5" name="Rectangle 4"/>
            <p:cNvSpPr/>
            <p:nvPr/>
          </p:nvSpPr>
          <p:spPr>
            <a:xfrm>
              <a:off x="795867" y="4340578"/>
              <a:ext cx="4442177" cy="1484489"/>
            </a:xfrm>
            <a:prstGeom prst="rect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ight Arrow 5"/>
            <p:cNvSpPr/>
            <p:nvPr/>
          </p:nvSpPr>
          <p:spPr>
            <a:xfrm>
              <a:off x="5254978" y="4713111"/>
              <a:ext cx="1010355" cy="767645"/>
            </a:xfrm>
            <a:prstGeom prst="rightArrow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/>
                <p:cNvSpPr txBox="1"/>
                <p:nvPr/>
              </p:nvSpPr>
              <p:spPr>
                <a:xfrm>
                  <a:off x="6321777" y="4790434"/>
                  <a:ext cx="2863253" cy="87325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3200" dirty="0">
                      <a:solidFill>
                        <a:srgbClr val="00B0F0"/>
                      </a:solidFill>
                    </a:rPr>
                    <a:t>Bias Correction </a:t>
                  </a:r>
                  <a:r>
                    <a:rPr lang="en-US" dirty="0">
                      <a:solidFill>
                        <a:schemeClr val="tx1"/>
                      </a:solidFill>
                    </a:rPr>
                    <a:t>(since we set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𝑚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(0)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,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𝑣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(0)</m:t>
                          </m:r>
                        </m:sup>
                      </m:sSup>
                    </m:oMath>
                  </a14:m>
                  <a:r>
                    <a:rPr lang="en-US" dirty="0">
                      <a:solidFill>
                        <a:schemeClr val="tx1"/>
                      </a:solidFill>
                    </a:rPr>
                    <a:t> to 0) </a:t>
                  </a:r>
                </a:p>
              </p:txBody>
            </p:sp>
          </mc:Choice>
          <mc:Fallback xmlns="">
            <p:sp>
              <p:nvSpPr>
                <p:cNvPr id="7" name="TextBox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21777" y="4790434"/>
                  <a:ext cx="2863253" cy="873252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5319" t="-9091" r="-2553" b="-104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90620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48336"/>
          </a:xfrm>
        </p:spPr>
      </p:pic>
    </p:spTree>
    <p:extLst>
      <p:ext uri="{BB962C8B-B14F-4D97-AF65-F5344CB8AC3E}">
        <p14:creationId xmlns:p14="http://schemas.microsoft.com/office/powerpoint/2010/main" val="14499713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  <p:extLst>
      <p:ext uri="{BB962C8B-B14F-4D97-AF65-F5344CB8AC3E}">
        <p14:creationId xmlns:p14="http://schemas.microsoft.com/office/powerpoint/2010/main" val="3837151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400" dirty="0"/>
              <a:t>Adam </a:t>
            </a:r>
            <a:r>
              <a:rPr lang="en-US" altLang="zh-CN" sz="2400" dirty="0"/>
              <a:t>(Adaptive Moment Estimation)</a:t>
            </a:r>
            <a:endParaRPr lang="en-US" sz="1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43360" y="1896532"/>
            <a:ext cx="3700640" cy="433493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Network configuration:</a:t>
            </a:r>
          </a:p>
          <a:p>
            <a:pPr marL="342900" lvl="1" indent="0">
              <a:buNone/>
            </a:pPr>
            <a:r>
              <a:rPr lang="en-US" sz="1700" dirty="0"/>
              <a:t>Input layer: 28x28</a:t>
            </a:r>
          </a:p>
          <a:p>
            <a:pPr marL="342900" lvl="1" indent="0">
              <a:buNone/>
            </a:pPr>
            <a:r>
              <a:rPr lang="en-US" sz="1700" dirty="0"/>
              <a:t>2 hidden layers (1000 </a:t>
            </a:r>
            <a:r>
              <a:rPr lang="en-US" sz="1700" dirty="0" err="1"/>
              <a:t>ReLUs</a:t>
            </a:r>
            <a:r>
              <a:rPr lang="en-US" sz="1700" dirty="0"/>
              <a:t> each)</a:t>
            </a:r>
          </a:p>
          <a:p>
            <a:pPr marL="342900" lvl="1" indent="0">
              <a:buNone/>
            </a:pPr>
            <a:r>
              <a:rPr lang="en-US" sz="1700" dirty="0"/>
              <a:t>Output: 10 </a:t>
            </a:r>
            <a:r>
              <a:rPr lang="en-US" sz="1700" dirty="0" err="1"/>
              <a:t>SoftMax</a:t>
            </a:r>
            <a:endParaRPr lang="en-US" sz="1700" dirty="0"/>
          </a:p>
          <a:p>
            <a:pPr marL="342900" lvl="1" indent="0">
              <a:buNone/>
            </a:pPr>
            <a:r>
              <a:rPr lang="en-US" sz="1700" dirty="0"/>
              <a:t>Cross-entropy loss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792" y="1761256"/>
            <a:ext cx="4803925" cy="467623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-1970468" y="27432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27A94F-9CB0-EE49-A9A6-3FCEC47F403B}"/>
              </a:ext>
            </a:extLst>
          </p:cNvPr>
          <p:cNvSpPr txBox="1"/>
          <p:nvPr/>
        </p:nvSpPr>
        <p:spPr>
          <a:xfrm>
            <a:off x="1524001" y="6496590"/>
            <a:ext cx="24492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7B0605"/>
                </a:solidFill>
              </a:rPr>
              <a:t>Figure from </a:t>
            </a:r>
            <a:r>
              <a:rPr lang="en-US" sz="1400" dirty="0">
                <a:solidFill>
                  <a:srgbClr val="7B0605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Kingma &amp; Ba, 2015</a:t>
            </a:r>
            <a:endParaRPr lang="en-US" sz="1400" dirty="0">
              <a:solidFill>
                <a:srgbClr val="7B060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1664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-76200"/>
            <a:ext cx="7467600" cy="1143000"/>
          </a:xfrm>
        </p:spPr>
        <p:txBody>
          <a:bodyPr/>
          <a:lstStyle/>
          <a:p>
            <a:r>
              <a:rPr lang="en-US" dirty="0"/>
              <a:t>Initializing weights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228600" y="838200"/>
            <a:ext cx="8153400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/>
              <a:buChar char="•"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lvl="0" indent="-342900">
              <a:spcBef>
                <a:spcPct val="20000"/>
              </a:spcBef>
              <a:buFont typeface="Arial"/>
              <a:buChar char="•"/>
            </a:pPr>
            <a:r>
              <a:rPr lang="en-US" dirty="0"/>
              <a:t>Weights should be initialized to</a:t>
            </a:r>
          </a:p>
          <a:p>
            <a:pPr marL="800100" lvl="1" indent="-342900">
              <a:spcBef>
                <a:spcPct val="20000"/>
              </a:spcBef>
              <a:buFont typeface="Arial"/>
              <a:buChar char="•"/>
            </a:pPr>
            <a:r>
              <a:rPr lang="en-US" u="sng" dirty="0"/>
              <a:t>small values </a:t>
            </a:r>
            <a:r>
              <a:rPr lang="en-US" dirty="0"/>
              <a:t>so that e.g. with </a:t>
            </a:r>
            <a:r>
              <a:rPr lang="en-US" dirty="0" err="1"/>
              <a:t>sigmoids</a:t>
            </a:r>
            <a:r>
              <a:rPr lang="en-US" dirty="0"/>
              <a:t>, activations are in the range where the derivative is large (learning will be quicker)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/>
              <a:buChar char="•"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/>
              <a:buChar char="•"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/>
              <a:buChar char="•"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228600" y="4495800"/>
            <a:ext cx="8305800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/>
              <a:buChar char="•"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800100" lvl="1" indent="-342900">
              <a:spcBef>
                <a:spcPct val="20000"/>
              </a:spcBef>
              <a:buFont typeface="Arial"/>
              <a:buChar char="•"/>
            </a:pPr>
            <a:r>
              <a:rPr lang="en-US" u="sng" dirty="0"/>
              <a:t>random values </a:t>
            </a:r>
            <a:r>
              <a:rPr lang="en-US" dirty="0"/>
              <a:t>to ensure symmetry breaking (i.e. if all weights are the same, the hidden units will all represent the same thing)</a:t>
            </a:r>
          </a:p>
          <a:p>
            <a:pPr marL="800100" lvl="1" indent="-342900">
              <a:spcBef>
                <a:spcPct val="20000"/>
              </a:spcBef>
              <a:buFont typeface="Arial"/>
              <a:buChar char="•"/>
            </a:pPr>
            <a:endParaRPr lang="en-US" dirty="0"/>
          </a:p>
          <a:p>
            <a:pPr marL="342900" indent="-342900">
              <a:spcBef>
                <a:spcPct val="20000"/>
              </a:spcBef>
              <a:buFont typeface="Arial"/>
              <a:buChar char="•"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typical initial</a:t>
            </a:r>
            <a:r>
              <a:rPr kumimoji="0" lang="en-US" b="0" i="0" u="none" strike="noStrike" kern="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weight </a:t>
            </a:r>
            <a:r>
              <a:rPr lang="en-US" kern="0" dirty="0">
                <a:latin typeface="+mn-lt"/>
              </a:rPr>
              <a:t>range </a:t>
            </a:r>
            <a:r>
              <a:rPr lang="en-US" kern="0" dirty="0">
                <a:latin typeface="Tmes"/>
                <a:cs typeface="Tmes"/>
              </a:rPr>
              <a:t>[-0.01, 0.01]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mes"/>
              <a:ea typeface="+mn-ea"/>
              <a:cs typeface="Tme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/>
              <a:buChar char="•"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/>
              <a:buChar char="•"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/>
              <a:buChar char="•"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3600" y="2324100"/>
            <a:ext cx="3505200" cy="26289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auto">
          <a:xfrm>
            <a:off x="3759201" y="2438401"/>
            <a:ext cx="457200" cy="2286000"/>
          </a:xfrm>
          <a:prstGeom prst="rect">
            <a:avLst/>
          </a:prstGeom>
          <a:solidFill>
            <a:srgbClr val="FFFF00">
              <a:alpha val="25000"/>
            </a:srgbClr>
          </a:solidFill>
          <a:ln w="28575" cap="flat" cmpd="sng" algn="ctr">
            <a:noFill/>
            <a:prstDash val="solid"/>
            <a:round/>
            <a:headEnd type="none" w="med" len="med"/>
            <a:tailEnd type="triangle" w="lg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1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64C26-2886-4D4B-B397-A363CFEF9E25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151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347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1143000"/>
          </a:xfrm>
        </p:spPr>
        <p:txBody>
          <a:bodyPr/>
          <a:lstStyle/>
          <a:p>
            <a:pPr>
              <a:defRPr/>
            </a:pPr>
            <a:r>
              <a:rPr lang="en-US" dirty="0"/>
              <a:t>Setting the learning rate</a:t>
            </a:r>
          </a:p>
        </p:txBody>
      </p:sp>
      <p:sp>
        <p:nvSpPr>
          <p:cNvPr id="34821" name="Line 3"/>
          <p:cNvSpPr>
            <a:spLocks noChangeShapeType="1"/>
          </p:cNvSpPr>
          <p:nvPr/>
        </p:nvSpPr>
        <p:spPr bwMode="auto">
          <a:xfrm flipV="1">
            <a:off x="1676401" y="2381855"/>
            <a:ext cx="0" cy="2133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4822" name="Line 4"/>
          <p:cNvSpPr>
            <a:spLocks noChangeShapeType="1"/>
          </p:cNvSpPr>
          <p:nvPr/>
        </p:nvSpPr>
        <p:spPr bwMode="auto">
          <a:xfrm>
            <a:off x="1676401" y="4515455"/>
            <a:ext cx="3200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4823" name="Arc 5"/>
          <p:cNvSpPr>
            <a:spLocks/>
          </p:cNvSpPr>
          <p:nvPr/>
        </p:nvSpPr>
        <p:spPr bwMode="auto">
          <a:xfrm rot="8761318">
            <a:off x="2160589" y="2246920"/>
            <a:ext cx="1770062" cy="1704975"/>
          </a:xfrm>
          <a:custGeom>
            <a:avLst/>
            <a:gdLst>
              <a:gd name="T0" fmla="*/ 0 w 21833"/>
              <a:gd name="T1" fmla="*/ 2147483647 h 31420"/>
              <a:gd name="T2" fmla="*/ 2147483647 w 21833"/>
              <a:gd name="T3" fmla="*/ 2147483647 h 31420"/>
              <a:gd name="T4" fmla="*/ 2147483647 w 21833"/>
              <a:gd name="T5" fmla="*/ 2147483647 h 31420"/>
              <a:gd name="T6" fmla="*/ 0 60000 65536"/>
              <a:gd name="T7" fmla="*/ 0 60000 65536"/>
              <a:gd name="T8" fmla="*/ 0 60000 65536"/>
              <a:gd name="T9" fmla="*/ 0 w 21833"/>
              <a:gd name="T10" fmla="*/ 0 h 31420"/>
              <a:gd name="T11" fmla="*/ 21833 w 21833"/>
              <a:gd name="T12" fmla="*/ 31420 h 3142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833" h="31420" fill="none" extrusionOk="0">
                <a:moveTo>
                  <a:pt x="0" y="1"/>
                </a:moveTo>
                <a:cubicBezTo>
                  <a:pt x="77" y="0"/>
                  <a:pt x="155" y="-1"/>
                  <a:pt x="233" y="0"/>
                </a:cubicBezTo>
                <a:cubicBezTo>
                  <a:pt x="12162" y="0"/>
                  <a:pt x="21833" y="9670"/>
                  <a:pt x="21833" y="21600"/>
                </a:cubicBezTo>
                <a:cubicBezTo>
                  <a:pt x="21833" y="25013"/>
                  <a:pt x="21023" y="28379"/>
                  <a:pt x="19471" y="31419"/>
                </a:cubicBezTo>
              </a:path>
              <a:path w="21833" h="31420" stroke="0" extrusionOk="0">
                <a:moveTo>
                  <a:pt x="0" y="1"/>
                </a:moveTo>
                <a:cubicBezTo>
                  <a:pt x="77" y="0"/>
                  <a:pt x="155" y="-1"/>
                  <a:pt x="233" y="0"/>
                </a:cubicBezTo>
                <a:cubicBezTo>
                  <a:pt x="12162" y="0"/>
                  <a:pt x="21833" y="9670"/>
                  <a:pt x="21833" y="21600"/>
                </a:cubicBezTo>
                <a:cubicBezTo>
                  <a:pt x="21833" y="25013"/>
                  <a:pt x="21023" y="28379"/>
                  <a:pt x="19471" y="31419"/>
                </a:cubicBezTo>
                <a:lnTo>
                  <a:pt x="233" y="21600"/>
                </a:lnTo>
                <a:close/>
              </a:path>
            </a:pathLst>
          </a:custGeom>
          <a:noFill/>
          <a:ln w="28575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4824" name="Oval 6"/>
          <p:cNvSpPr>
            <a:spLocks noChangeArrowheads="1"/>
          </p:cNvSpPr>
          <p:nvPr/>
        </p:nvSpPr>
        <p:spPr bwMode="auto">
          <a:xfrm>
            <a:off x="3886201" y="3448655"/>
            <a:ext cx="76200" cy="76200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4827" name="Line 9"/>
          <p:cNvSpPr>
            <a:spLocks noChangeShapeType="1"/>
          </p:cNvSpPr>
          <p:nvPr/>
        </p:nvSpPr>
        <p:spPr bwMode="auto">
          <a:xfrm>
            <a:off x="3925889" y="3516918"/>
            <a:ext cx="0" cy="9906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35" name="Group 34"/>
          <p:cNvGrpSpPr/>
          <p:nvPr/>
        </p:nvGrpSpPr>
        <p:grpSpPr>
          <a:xfrm>
            <a:off x="1981202" y="3067655"/>
            <a:ext cx="6476999" cy="3271590"/>
            <a:chOff x="1981201" y="3067655"/>
            <a:chExt cx="6476999" cy="3271590"/>
          </a:xfrm>
        </p:grpSpPr>
        <p:sp>
          <p:nvSpPr>
            <p:cNvPr id="34828" name="Oval 10"/>
            <p:cNvSpPr>
              <a:spLocks noChangeArrowheads="1"/>
            </p:cNvSpPr>
            <p:nvPr/>
          </p:nvSpPr>
          <p:spPr bwMode="auto">
            <a:xfrm>
              <a:off x="1981201" y="3067655"/>
              <a:ext cx="76200" cy="76200"/>
            </a:xfrm>
            <a:prstGeom prst="ellipse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829" name="Line 11"/>
            <p:cNvSpPr>
              <a:spLocks noChangeShapeType="1"/>
            </p:cNvSpPr>
            <p:nvPr/>
          </p:nvSpPr>
          <p:spPr bwMode="auto">
            <a:xfrm>
              <a:off x="2032001" y="3143855"/>
              <a:ext cx="0" cy="1371600"/>
            </a:xfrm>
            <a:prstGeom prst="line">
              <a:avLst/>
            </a:prstGeom>
            <a:noFill/>
            <a:ln w="28575">
              <a:solidFill>
                <a:schemeClr val="accent4">
                  <a:lumMod val="50000"/>
                  <a:lumOff val="50000"/>
                </a:schemeClr>
              </a:solidFill>
              <a:prstDash val="dash"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834" name="Line 22"/>
            <p:cNvSpPr>
              <a:spLocks noChangeShapeType="1"/>
            </p:cNvSpPr>
            <p:nvPr/>
          </p:nvSpPr>
          <p:spPr bwMode="auto">
            <a:xfrm flipH="1">
              <a:off x="2022476" y="6172200"/>
              <a:ext cx="2016125" cy="0"/>
            </a:xfrm>
            <a:prstGeom prst="line">
              <a:avLst/>
            </a:prstGeom>
            <a:noFill/>
            <a:ln w="28575">
              <a:solidFill>
                <a:schemeClr val="accent4">
                  <a:lumMod val="50000"/>
                  <a:lumOff val="50000"/>
                </a:schemeClr>
              </a:solidFill>
              <a:round/>
              <a:headEnd/>
              <a:tailEnd type="triangle" w="lg" len="lg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13495" name="Text Box 23"/>
            <p:cNvSpPr txBox="1">
              <a:spLocks noChangeArrowheads="1"/>
            </p:cNvSpPr>
            <p:nvPr/>
          </p:nvSpPr>
          <p:spPr bwMode="auto">
            <a:xfrm>
              <a:off x="4114800" y="5939135"/>
              <a:ext cx="4343400" cy="40011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l-GR" i="1" dirty="0">
                  <a:latin typeface="Times"/>
                  <a:cs typeface="Times"/>
                </a:rPr>
                <a:t>η</a:t>
              </a:r>
              <a:r>
                <a:rPr lang="en-US" dirty="0"/>
                <a:t> too large (error goes up)</a:t>
              </a:r>
            </a:p>
          </p:txBody>
        </p:sp>
        <p:sp>
          <p:nvSpPr>
            <p:cNvPr id="34840" name="Line 28"/>
            <p:cNvSpPr>
              <a:spLocks noChangeShapeType="1"/>
            </p:cNvSpPr>
            <p:nvPr/>
          </p:nvSpPr>
          <p:spPr bwMode="auto">
            <a:xfrm flipH="1">
              <a:off x="2027239" y="4499580"/>
              <a:ext cx="0" cy="1672620"/>
            </a:xfrm>
            <a:prstGeom prst="line">
              <a:avLst/>
            </a:prstGeom>
            <a:noFill/>
            <a:ln w="19050">
              <a:solidFill>
                <a:schemeClr val="accent4">
                  <a:lumMod val="50000"/>
                  <a:lumOff val="50000"/>
                </a:schemeClr>
              </a:solidFill>
              <a:prstDash val="sysDot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3581401" y="3601057"/>
            <a:ext cx="4800600" cy="2161679"/>
            <a:chOff x="3581401" y="3601055"/>
            <a:chExt cx="4800600" cy="2161679"/>
          </a:xfrm>
        </p:grpSpPr>
        <p:sp>
          <p:nvSpPr>
            <p:cNvPr id="34825" name="Oval 7"/>
            <p:cNvSpPr>
              <a:spLocks noChangeArrowheads="1"/>
            </p:cNvSpPr>
            <p:nvPr/>
          </p:nvSpPr>
          <p:spPr bwMode="auto">
            <a:xfrm>
              <a:off x="3581401" y="3601055"/>
              <a:ext cx="76200" cy="76200"/>
            </a:xfrm>
            <a:prstGeom prst="ellipse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34" name="Group 33"/>
            <p:cNvGrpSpPr/>
            <p:nvPr/>
          </p:nvGrpSpPr>
          <p:grpSpPr>
            <a:xfrm>
              <a:off x="3629026" y="3677255"/>
              <a:ext cx="4752975" cy="2085479"/>
              <a:chOff x="3629026" y="3677255"/>
              <a:chExt cx="4752975" cy="2085479"/>
            </a:xfrm>
          </p:grpSpPr>
          <p:sp>
            <p:nvSpPr>
              <p:cNvPr id="34826" name="Line 8"/>
              <p:cNvSpPr>
                <a:spLocks noChangeShapeType="1"/>
              </p:cNvSpPr>
              <p:nvPr/>
            </p:nvSpPr>
            <p:spPr bwMode="auto">
              <a:xfrm>
                <a:off x="3629026" y="3677255"/>
                <a:ext cx="0" cy="838200"/>
              </a:xfrm>
              <a:prstGeom prst="line">
                <a:avLst/>
              </a:prstGeom>
              <a:noFill/>
              <a:ln w="28575">
                <a:solidFill>
                  <a:srgbClr val="006600"/>
                </a:solidFill>
                <a:prstDash val="dash"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837" name="Line 25"/>
              <p:cNvSpPr>
                <a:spLocks noChangeShapeType="1"/>
              </p:cNvSpPr>
              <p:nvPr/>
            </p:nvSpPr>
            <p:spPr bwMode="auto">
              <a:xfrm flipH="1">
                <a:off x="3660776" y="5300132"/>
                <a:ext cx="377824" cy="0"/>
              </a:xfrm>
              <a:prstGeom prst="line">
                <a:avLst/>
              </a:prstGeom>
              <a:noFill/>
              <a:ln w="28575">
                <a:solidFill>
                  <a:srgbClr val="006600"/>
                </a:solidFill>
                <a:round/>
                <a:headEnd/>
                <a:tailEnd type="triangle" w="med" len="med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13498" name="Text Box 26"/>
              <p:cNvSpPr txBox="1">
                <a:spLocks noChangeArrowheads="1"/>
              </p:cNvSpPr>
              <p:nvPr/>
            </p:nvSpPr>
            <p:spPr bwMode="auto">
              <a:xfrm>
                <a:off x="4191001" y="5029200"/>
                <a:ext cx="4191000" cy="733534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>
                  <a:spcBef>
                    <a:spcPts val="240"/>
                  </a:spcBef>
                  <a:spcAft>
                    <a:spcPts val="0"/>
                  </a:spcAft>
                  <a:defRPr/>
                </a:pPr>
                <a:r>
                  <a:rPr lang="el-GR" i="1" dirty="0">
                    <a:latin typeface="Times"/>
                    <a:cs typeface="Times"/>
                  </a:rPr>
                  <a:t>η</a:t>
                </a:r>
                <a:r>
                  <a:rPr lang="en-US" dirty="0"/>
                  <a:t> too small (error goes down</a:t>
                </a:r>
              </a:p>
              <a:p>
                <a:pPr>
                  <a:spcBef>
                    <a:spcPts val="240"/>
                  </a:spcBef>
                  <a:spcAft>
                    <a:spcPts val="0"/>
                  </a:spcAft>
                  <a:defRPr/>
                </a:pPr>
                <a:r>
                  <a:rPr lang="en-US" dirty="0"/>
                  <a:t>                    a little)</a:t>
                </a:r>
              </a:p>
            </p:txBody>
          </p:sp>
          <p:sp>
            <p:nvSpPr>
              <p:cNvPr id="34841" name="Line 29"/>
              <p:cNvSpPr>
                <a:spLocks noChangeShapeType="1"/>
              </p:cNvSpPr>
              <p:nvPr/>
            </p:nvSpPr>
            <p:spPr bwMode="auto">
              <a:xfrm>
                <a:off x="3629027" y="4529743"/>
                <a:ext cx="0" cy="728057"/>
              </a:xfrm>
              <a:prstGeom prst="line">
                <a:avLst/>
              </a:prstGeom>
              <a:noFill/>
              <a:ln w="19050">
                <a:solidFill>
                  <a:srgbClr val="006600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graphicFrame>
        <p:nvGraphicFramePr>
          <p:cNvPr id="203778" name="Object 2"/>
          <p:cNvGraphicFramePr>
            <a:graphicFrameLocks noChangeAspect="1"/>
          </p:cNvGraphicFramePr>
          <p:nvPr/>
        </p:nvGraphicFramePr>
        <p:xfrm>
          <a:off x="3962400" y="2463800"/>
          <a:ext cx="838200" cy="889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7" name="Equation" r:id="rId3" imgW="419100" imgH="444500" progId="Equation.DSMT4">
                  <p:embed/>
                </p:oleObj>
              </mc:Choice>
              <mc:Fallback>
                <p:oleObj name="Equation" r:id="rId3" imgW="419100" imgH="444500" progId="Equation.DSMT4">
                  <p:embed/>
                  <p:pic>
                    <p:nvPicPr>
                      <p:cNvPr id="203778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62400" y="2463800"/>
                        <a:ext cx="838200" cy="889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2"/>
          <p:cNvGraphicFramePr>
            <a:graphicFrameLocks noChangeAspect="1"/>
          </p:cNvGraphicFramePr>
          <p:nvPr/>
        </p:nvGraphicFramePr>
        <p:xfrm>
          <a:off x="3733801" y="4515455"/>
          <a:ext cx="4064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8" name="Equation" r:id="rId5" imgW="203200" imgH="228600" progId="Equation.DSMT4">
                  <p:embed/>
                </p:oleObj>
              </mc:Choice>
              <mc:Fallback>
                <p:oleObj name="Equation" r:id="rId5" imgW="203200" imgH="228600" progId="Equation.DSMT4">
                  <p:embed/>
                  <p:pic>
                    <p:nvPicPr>
                      <p:cNvPr id="29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33801" y="4515455"/>
                        <a:ext cx="406400" cy="457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" name="TextBox 29"/>
          <p:cNvSpPr txBox="1"/>
          <p:nvPr/>
        </p:nvSpPr>
        <p:spPr>
          <a:xfrm rot="16200000">
            <a:off x="1038383" y="3248475"/>
            <a:ext cx="7617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Error</a:t>
            </a:r>
          </a:p>
        </p:txBody>
      </p:sp>
      <p:cxnSp>
        <p:nvCxnSpPr>
          <p:cNvPr id="32" name="Straight Arrow Connector 31"/>
          <p:cNvCxnSpPr/>
          <p:nvPr/>
        </p:nvCxnSpPr>
        <p:spPr bwMode="auto">
          <a:xfrm rot="10800000">
            <a:off x="3352801" y="2839055"/>
            <a:ext cx="533400" cy="1588"/>
          </a:xfrm>
          <a:prstGeom prst="straightConnector1">
            <a:avLst/>
          </a:prstGeom>
          <a:solidFill>
            <a:schemeClr val="tx1"/>
          </a:solidFill>
          <a:ln w="28575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3" name="TextBox 32"/>
          <p:cNvSpPr txBox="1"/>
          <p:nvPr/>
        </p:nvSpPr>
        <p:spPr>
          <a:xfrm>
            <a:off x="810152" y="1197114"/>
            <a:ext cx="711464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dirty="0"/>
              <a:t>convergence depends on having an appropriate learning rate </a:t>
            </a:r>
            <a:endParaRPr lang="en-US" kern="0" dirty="0"/>
          </a:p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64C26-2886-4D4B-B397-A363CFEF9E25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453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417" y="355187"/>
            <a:ext cx="8756373" cy="1325563"/>
          </a:xfrm>
        </p:spPr>
        <p:txBody>
          <a:bodyPr>
            <a:normAutofit/>
          </a:bodyPr>
          <a:lstStyle/>
          <a:p>
            <a:r>
              <a:rPr lang="en-US" altLang="zh-CN" sz="4400" dirty="0"/>
              <a:t>Steepest Descent </a:t>
            </a:r>
            <a:r>
              <a:rPr lang="en-US" altLang="zh-CN" sz="3600" dirty="0"/>
              <a:t>(</a:t>
            </a:r>
            <a:r>
              <a:rPr lang="en-US" altLang="zh-CN" sz="3600" dirty="0" err="1"/>
              <a:t>a.k.a</a:t>
            </a:r>
            <a:r>
              <a:rPr lang="en-US" altLang="zh-CN" sz="3600" dirty="0"/>
              <a:t> Gradient Descent)</a:t>
            </a:r>
            <a:endParaRPr lang="en-US" sz="36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7886700" cy="484610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3200" dirty="0"/>
                  <a:t>Algorithm</a:t>
                </a:r>
                <a:r>
                  <a:rPr lang="en-US" sz="2400" dirty="0"/>
                  <a:t>:</a:t>
                </a:r>
                <a:endParaRPr lang="en-US" sz="2400" b="0" dirty="0"/>
              </a:p>
              <a:p>
                <a:pPr marL="342900" lvl="1" indent="0">
                  <a:buNone/>
                </a:pPr>
                <a:r>
                  <a:rPr lang="en-US" sz="2400" b="0" dirty="0"/>
                  <a:t>Step 1: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𝑤</m:t>
                        </m:r>
                      </m:e>
                      <m:sup>
                        <m:r>
                          <a:rPr lang="en-US" sz="2400" b="0" i="1" smtClean="0">
                            <a:latin typeface="Cambria Math" charset="0"/>
                          </a:rPr>
                          <m:t>(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𝑡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+1)</m:t>
                        </m:r>
                      </m:sup>
                    </m:sSup>
                    <m:r>
                      <a:rPr lang="en-US" sz="2400" b="0" i="1" smtClean="0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charset="0"/>
                          </a:rPr>
                          <m:t>𝑤</m:t>
                        </m:r>
                      </m:e>
                      <m:sup>
                        <m:r>
                          <a:rPr lang="en-US" sz="2400" i="1">
                            <a:latin typeface="Cambria Math" charset="0"/>
                          </a:rPr>
                          <m:t>(</m:t>
                        </m:r>
                        <m:r>
                          <a:rPr lang="en-US" sz="2400" i="1">
                            <a:latin typeface="Cambria Math" charset="0"/>
                          </a:rPr>
                          <m:t>𝑡</m:t>
                        </m:r>
                        <m:r>
                          <a:rPr lang="en-US" sz="2400" i="1">
                            <a:latin typeface="Cambria Math" charset="0"/>
                          </a:rPr>
                          <m:t>)</m:t>
                        </m:r>
                      </m:sup>
                    </m:sSup>
                    <m:r>
                      <a:rPr lang="en-US" sz="2400" b="0" i="1" smtClean="0">
                        <a:latin typeface="Cambria Math" charset="0"/>
                      </a:rPr>
                      <m:t>−</m:t>
                    </m:r>
                    <m:r>
                      <a:rPr lang="en-US" sz="2400" b="0" i="1" smtClean="0">
                        <a:latin typeface="Cambria Math" charset="0"/>
                      </a:rPr>
                      <m:t>𝜂</m:t>
                    </m:r>
                    <m:r>
                      <a:rPr lang="en-US" sz="2400" b="0" i="1" smtClean="0">
                        <a:latin typeface="Cambria Math" charset="0"/>
                      </a:rPr>
                      <m:t>⋅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|"/>
                            <m:ctrlPr>
                              <a:rPr lang="hr-HR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mr-IN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mr-IN" sz="2400" i="1" smtClean="0">
                                    <a:latin typeface="Cambria Math" charset="0"/>
                                  </a:rPr>
                                  <m:t>𝜕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num>
                              <m:den>
                                <m:r>
                                  <a:rPr lang="mr-IN" sz="2400" i="1" smtClean="0">
                                    <a:latin typeface="Cambria Math" charset="0"/>
                                  </a:rPr>
                                  <m:t>𝜕</m:t>
                                </m:r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𝑤</m:t>
                                </m:r>
                              </m:den>
                            </m:f>
                          </m:e>
                        </m:d>
                      </m:e>
                      <m:sub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(</m:t>
                            </m:r>
                            <m:r>
                              <a:rPr lang="en-US" sz="2400" b="0" i="1" smtClean="0"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sz="2400" b="0" i="1" smtClean="0">
                                <a:latin typeface="Cambria Math" charset="0"/>
                              </a:rPr>
                              <m:t>)</m:t>
                            </m:r>
                          </m:sup>
                        </m:sSup>
                      </m:sub>
                    </m:sSub>
                  </m:oMath>
                </a14:m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dirty="0"/>
                  <a:t>Very simple</a:t>
                </a:r>
              </a:p>
              <a:p>
                <a:r>
                  <a:rPr lang="en-US" sz="2400" dirty="0"/>
                  <a:t>Poor convergence if the function surface is steeper in one dimension than in another. Let’s see an example!</a:t>
                </a:r>
              </a:p>
              <a:p>
                <a:endParaRPr lang="en-US" sz="24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7886700" cy="4846108"/>
              </a:xfrm>
              <a:blipFill>
                <a:blip r:embed="rId2"/>
                <a:stretch>
                  <a:fillRect l="-1929" t="-146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5399719E-8F41-DD49-91D9-17966F6163C1}"/>
              </a:ext>
            </a:extLst>
          </p:cNvPr>
          <p:cNvGrpSpPr/>
          <p:nvPr/>
        </p:nvGrpSpPr>
        <p:grpSpPr>
          <a:xfrm>
            <a:off x="885549" y="2812869"/>
            <a:ext cx="1741715" cy="1204769"/>
            <a:chOff x="885549" y="2812869"/>
            <a:chExt cx="1741715" cy="1204769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42340B5F-5DBC-B444-8543-B8A35F074DEC}"/>
                    </a:ext>
                  </a:extLst>
                </p:cNvPr>
                <p:cNvSpPr txBox="1"/>
                <p:nvPr/>
              </p:nvSpPr>
              <p:spPr>
                <a:xfrm>
                  <a:off x="885549" y="3371307"/>
                  <a:ext cx="1741715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solidFill>
                        <a:srgbClr val="7B0605"/>
                      </a:solidFill>
                    </a:rPr>
                    <a:t>weight on iteration </a:t>
                  </a:r>
                  <a14:m>
                    <m:oMath xmlns:m="http://schemas.openxmlformats.org/officeDocument/2006/math">
                      <m:r>
                        <a:rPr lang="en-US" i="1">
                          <a:solidFill>
                            <a:srgbClr val="7B0605"/>
                          </a:solidFill>
                          <a:latin typeface="Cambria Math" charset="0"/>
                        </a:rPr>
                        <m:t>𝑡</m:t>
                      </m:r>
                      <m:r>
                        <a:rPr lang="en-US" b="0" i="1" smtClean="0">
                          <a:solidFill>
                            <a:srgbClr val="7B0605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solidFill>
                            <a:srgbClr val="7B0605"/>
                          </a:solidFill>
                          <a:latin typeface="Cambria Math" charset="0"/>
                        </a:rPr>
                        <m:t>1</m:t>
                      </m:r>
                    </m:oMath>
                  </a14:m>
                  <a:endParaRPr lang="en-US" dirty="0">
                    <a:solidFill>
                      <a:srgbClr val="7B0605"/>
                    </a:solidFill>
                  </a:endParaRPr>
                </a:p>
              </p:txBody>
            </p:sp>
          </mc:Choice>
          <mc:Fallback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42340B5F-5DBC-B444-8543-B8A35F074DE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5549" y="3371307"/>
                  <a:ext cx="1741715" cy="646331"/>
                </a:xfrm>
                <a:prstGeom prst="rect">
                  <a:avLst/>
                </a:prstGeom>
                <a:blipFill>
                  <a:blip r:embed="rId3"/>
                  <a:stretch>
                    <a:fillRect l="-2899" t="-1923" b="-1538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0A2083E8-9C6F-4045-AAD4-D5279CA684C7}"/>
                </a:ext>
              </a:extLst>
            </p:cNvPr>
            <p:cNvCxnSpPr/>
            <p:nvPr/>
          </p:nvCxnSpPr>
          <p:spPr>
            <a:xfrm flipV="1">
              <a:off x="1756406" y="2812869"/>
              <a:ext cx="603617" cy="558438"/>
            </a:xfrm>
            <a:prstGeom prst="straightConnector1">
              <a:avLst/>
            </a:prstGeom>
            <a:ln>
              <a:solidFill>
                <a:srgbClr val="7B060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1E677C9-F49D-C84E-AA33-2275C300F474}"/>
              </a:ext>
            </a:extLst>
          </p:cNvPr>
          <p:cNvGrpSpPr/>
          <p:nvPr/>
        </p:nvGrpSpPr>
        <p:grpSpPr>
          <a:xfrm>
            <a:off x="2857223" y="2882537"/>
            <a:ext cx="1380309" cy="1135101"/>
            <a:chOff x="2857223" y="2882537"/>
            <a:chExt cx="1380309" cy="1135101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274F5557-8F60-3A4B-9A2A-DC21EA6C09E0}"/>
                    </a:ext>
                  </a:extLst>
                </p:cNvPr>
                <p:cNvSpPr txBox="1"/>
                <p:nvPr/>
              </p:nvSpPr>
              <p:spPr>
                <a:xfrm>
                  <a:off x="2857223" y="3371307"/>
                  <a:ext cx="1380309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solidFill>
                        <a:srgbClr val="7B0605"/>
                      </a:solidFill>
                    </a:rPr>
                    <a:t>weight on iteration </a:t>
                  </a:r>
                  <a14:m>
                    <m:oMath xmlns:m="http://schemas.openxmlformats.org/officeDocument/2006/math">
                      <m:r>
                        <a:rPr lang="en-US" i="1">
                          <a:solidFill>
                            <a:srgbClr val="7B0605"/>
                          </a:solidFill>
                          <a:latin typeface="Cambria Math" charset="0"/>
                        </a:rPr>
                        <m:t>𝑡</m:t>
                      </m:r>
                    </m:oMath>
                  </a14:m>
                  <a:endParaRPr lang="en-US" dirty="0">
                    <a:solidFill>
                      <a:srgbClr val="7B0605"/>
                    </a:solidFill>
                  </a:endParaRPr>
                </a:p>
              </p:txBody>
            </p:sp>
          </mc:Choice>
          <mc:Fallback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274F5557-8F60-3A4B-9A2A-DC21EA6C09E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57223" y="3371307"/>
                  <a:ext cx="1380309" cy="646331"/>
                </a:xfrm>
                <a:prstGeom prst="rect">
                  <a:avLst/>
                </a:prstGeom>
                <a:blipFill>
                  <a:blip r:embed="rId4"/>
                  <a:stretch>
                    <a:fillRect l="-3636" t="-1923" b="-1538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1591BFF2-F270-B141-B334-6CFA575A692D}"/>
                </a:ext>
              </a:extLst>
            </p:cNvPr>
            <p:cNvCxnSpPr>
              <a:cxnSpLocks/>
              <a:stCxn id="5" idx="0"/>
            </p:cNvCxnSpPr>
            <p:nvPr/>
          </p:nvCxnSpPr>
          <p:spPr>
            <a:xfrm flipH="1" flipV="1">
              <a:off x="3487779" y="2882537"/>
              <a:ext cx="59599" cy="488770"/>
            </a:xfrm>
            <a:prstGeom prst="straightConnector1">
              <a:avLst/>
            </a:prstGeom>
            <a:ln>
              <a:solidFill>
                <a:srgbClr val="7B060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EDDE562-16E2-B74B-978C-5887DC09AE6C}"/>
              </a:ext>
            </a:extLst>
          </p:cNvPr>
          <p:cNvGrpSpPr/>
          <p:nvPr/>
        </p:nvGrpSpPr>
        <p:grpSpPr>
          <a:xfrm>
            <a:off x="4528455" y="3013167"/>
            <a:ext cx="2140949" cy="1281470"/>
            <a:chOff x="4528455" y="3013167"/>
            <a:chExt cx="2140949" cy="1281470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4B50FF99-3087-4548-8D9E-5D9B3115014A}"/>
                    </a:ext>
                  </a:extLst>
                </p:cNvPr>
                <p:cNvSpPr txBox="1"/>
                <p:nvPr/>
              </p:nvSpPr>
              <p:spPr>
                <a:xfrm>
                  <a:off x="4528455" y="3371307"/>
                  <a:ext cx="2140949" cy="9233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solidFill>
                        <a:srgbClr val="7B0605"/>
                      </a:solidFill>
                    </a:rPr>
                    <a:t>gradient computed at weight from iteration </a:t>
                  </a:r>
                  <a14:m>
                    <m:oMath xmlns:m="http://schemas.openxmlformats.org/officeDocument/2006/math">
                      <m:r>
                        <a:rPr lang="en-US" i="1">
                          <a:solidFill>
                            <a:srgbClr val="7B0605"/>
                          </a:solidFill>
                          <a:latin typeface="Cambria Math" charset="0"/>
                        </a:rPr>
                        <m:t>𝑡</m:t>
                      </m:r>
                    </m:oMath>
                  </a14:m>
                  <a:endParaRPr lang="en-US" dirty="0">
                    <a:solidFill>
                      <a:srgbClr val="7B0605"/>
                    </a:solidFill>
                  </a:endParaRPr>
                </a:p>
              </p:txBody>
            </p:sp>
          </mc:Choice>
          <mc:Fallback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4B50FF99-3087-4548-8D9E-5D9B3115014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28455" y="3371307"/>
                  <a:ext cx="2140949" cy="923330"/>
                </a:xfrm>
                <a:prstGeom prst="rect">
                  <a:avLst/>
                </a:prstGeom>
                <a:blipFill>
                  <a:blip r:embed="rId5"/>
                  <a:stretch>
                    <a:fillRect l="-2367" t="-1351" b="-945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33AE47A0-B927-2147-B3D6-FFA41D1CCA4C}"/>
                </a:ext>
              </a:extLst>
            </p:cNvPr>
            <p:cNvCxnSpPr>
              <a:cxnSpLocks/>
              <a:stCxn id="6" idx="0"/>
            </p:cNvCxnSpPr>
            <p:nvPr/>
          </p:nvCxnSpPr>
          <p:spPr>
            <a:xfrm flipH="1" flipV="1">
              <a:off x="4906470" y="3013167"/>
              <a:ext cx="692460" cy="358140"/>
            </a:xfrm>
            <a:prstGeom prst="straightConnector1">
              <a:avLst/>
            </a:prstGeom>
            <a:ln>
              <a:solidFill>
                <a:srgbClr val="7B060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11310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400" dirty="0"/>
              <a:t>Steepest Descent</a:t>
            </a:r>
            <a:endParaRPr lang="en-US" sz="4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0689"/>
            <a:ext cx="6028530" cy="516731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/>
              <p:cNvSpPr txBox="1"/>
              <p:nvPr/>
            </p:nvSpPr>
            <p:spPr>
              <a:xfrm>
                <a:off x="5683956" y="2180254"/>
                <a:ext cx="3358707" cy="33741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0" dirty="0"/>
                  <a:t>Objective: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latin typeface="Cambria Math" charset="0"/>
                            </a:rPr>
                            <m:t>𝒘</m:t>
                          </m:r>
                        </m:e>
                      </m:d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charset="0"/>
                            </a:rPr>
                            <m:t>2</m:t>
                          </m:r>
                        </m:sup>
                      </m:sSubSup>
                      <m:r>
                        <a:rPr lang="en-US" sz="2400" b="0" i="1" smtClean="0">
                          <a:latin typeface="Cambria Math" charset="0"/>
                        </a:rPr>
                        <m:t>+25</m:t>
                      </m:r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400" b="0" dirty="0"/>
              </a:p>
              <a:p>
                <a:endParaRPr lang="en-US" sz="2400" dirty="0"/>
              </a:p>
              <a:p>
                <a:r>
                  <a:rPr lang="en-US" sz="2400" dirty="0"/>
                  <a:t>Gradient: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0" smtClean="0">
                          <a:latin typeface="Cambria Math" charset="0"/>
                        </a:rPr>
                        <m:t>𝛻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mr-I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i="1">
                                    <a:latin typeface="Cambria Math" charset="0"/>
                                  </a:rPr>
                                  <m:t>2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400" i="1"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2400" i="1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50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dirty="0"/>
                  <a:t>Small over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/>
                  <a:t> direction,</a:t>
                </a:r>
              </a:p>
              <a:p>
                <a:r>
                  <a:rPr lang="en-US" sz="2400" dirty="0"/>
                  <a:t>large over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sz="2400" i="1"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/>
                  <a:t> direction!</a:t>
                </a:r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3956" y="2180254"/>
                <a:ext cx="3358707" cy="3374129"/>
              </a:xfrm>
              <a:prstGeom prst="rect">
                <a:avLst/>
              </a:prstGeom>
              <a:blipFill>
                <a:blip r:embed="rId3"/>
                <a:stretch>
                  <a:fillRect l="-2642" t="-1128" b="-30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Oval 9"/>
          <p:cNvSpPr/>
          <p:nvPr/>
        </p:nvSpPr>
        <p:spPr>
          <a:xfrm>
            <a:off x="857955" y="4684889"/>
            <a:ext cx="95956" cy="9595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>
            <a:stCxn id="10" idx="0"/>
          </p:cNvCxnSpPr>
          <p:nvPr/>
        </p:nvCxnSpPr>
        <p:spPr>
          <a:xfrm flipV="1">
            <a:off x="905933" y="4058356"/>
            <a:ext cx="0" cy="62653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10" idx="6"/>
          </p:cNvCxnSpPr>
          <p:nvPr/>
        </p:nvCxnSpPr>
        <p:spPr>
          <a:xfrm>
            <a:off x="953911" y="4732867"/>
            <a:ext cx="169333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721659" y="4732867"/>
                <a:ext cx="80316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−</m:t>
                      </m:r>
                      <m:r>
                        <m:rPr>
                          <m:brk m:alnAt="7"/>
                        </m:rPr>
                        <a:rPr lang="en-US" i="1">
                          <a:latin typeface="Cambria Math" charset="0"/>
                        </a:rPr>
                        <m:t>2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en-US" i="1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659" y="4732867"/>
                <a:ext cx="803169" cy="36933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172671" y="4202859"/>
                <a:ext cx="78124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/>
                  <a:t>-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50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671" y="4202859"/>
                <a:ext cx="781240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6250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42263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400" dirty="0"/>
              <a:t>Steepest Descent</a:t>
            </a:r>
            <a:endParaRPr lang="en-US" sz="4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0689"/>
            <a:ext cx="6028530" cy="516731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683956" y="2180254"/>
            <a:ext cx="335870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Zigzag behavior!</a:t>
            </a:r>
          </a:p>
          <a:p>
            <a:endParaRPr lang="en-US" sz="2400" dirty="0"/>
          </a:p>
          <a:p>
            <a:r>
              <a:rPr lang="en-US" sz="2400" dirty="0"/>
              <a:t>Move very slowly on the flat direction, oscillate on the steep direction.</a:t>
            </a:r>
          </a:p>
        </p:txBody>
      </p:sp>
      <p:sp>
        <p:nvSpPr>
          <p:cNvPr id="10" name="Oval 9"/>
          <p:cNvSpPr/>
          <p:nvPr/>
        </p:nvSpPr>
        <p:spPr>
          <a:xfrm>
            <a:off x="857955" y="4684889"/>
            <a:ext cx="95956" cy="9595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41"/>
          <p:cNvGrpSpPr/>
          <p:nvPr/>
        </p:nvGrpSpPr>
        <p:grpSpPr>
          <a:xfrm>
            <a:off x="939859" y="3833021"/>
            <a:ext cx="527696" cy="865920"/>
            <a:chOff x="939859" y="3833021"/>
            <a:chExt cx="527696" cy="865920"/>
          </a:xfrm>
        </p:grpSpPr>
        <p:cxnSp>
          <p:nvCxnSpPr>
            <p:cNvPr id="17" name="Straight Arrow Connector 16"/>
            <p:cNvCxnSpPr>
              <a:stCxn id="10" idx="7"/>
            </p:cNvCxnSpPr>
            <p:nvPr/>
          </p:nvCxnSpPr>
          <p:spPr>
            <a:xfrm flipV="1">
              <a:off x="939859" y="3833021"/>
              <a:ext cx="98718" cy="86592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>
              <a:off x="1049867" y="3833021"/>
              <a:ext cx="118533" cy="738979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/>
            <p:nvPr/>
          </p:nvCxnSpPr>
          <p:spPr>
            <a:xfrm flipV="1">
              <a:off x="1179690" y="3922889"/>
              <a:ext cx="73377" cy="649111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/>
            <p:nvPr/>
          </p:nvCxnSpPr>
          <p:spPr>
            <a:xfrm>
              <a:off x="1253067" y="3922889"/>
              <a:ext cx="107244" cy="541867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/>
            <p:nvPr/>
          </p:nvCxnSpPr>
          <p:spPr>
            <a:xfrm flipV="1">
              <a:off x="1360311" y="4058356"/>
              <a:ext cx="73377" cy="40640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/>
            <p:nvPr/>
          </p:nvCxnSpPr>
          <p:spPr>
            <a:xfrm>
              <a:off x="1433688" y="4071144"/>
              <a:ext cx="33867" cy="30047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317512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400" dirty="0"/>
              <a:t>Momentum</a:t>
            </a:r>
            <a:endParaRPr lang="en-US" sz="4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7886700" cy="484610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3200" dirty="0"/>
                  <a:t>Algorithm</a:t>
                </a:r>
                <a:r>
                  <a:rPr lang="en-US" sz="2400" dirty="0"/>
                  <a:t>:</a:t>
                </a:r>
              </a:p>
              <a:p>
                <a:pPr marL="342900" lvl="1" indent="0">
                  <a:buNone/>
                </a:pPr>
                <a:r>
                  <a:rPr lang="en-US" sz="2400" dirty="0"/>
                  <a:t>Step 1: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charset="0"/>
                          </a:rPr>
                          <m:t>𝑣</m:t>
                        </m:r>
                      </m:e>
                      <m:sup>
                        <m:r>
                          <a:rPr lang="en-US" sz="2400" i="1">
                            <a:latin typeface="Cambria Math" charset="0"/>
                          </a:rPr>
                          <m:t>(</m:t>
                        </m:r>
                        <m:r>
                          <a:rPr lang="en-US" sz="2400" i="1">
                            <a:latin typeface="Cambria Math" charset="0"/>
                          </a:rPr>
                          <m:t>𝑡</m:t>
                        </m:r>
                        <m:r>
                          <a:rPr lang="en-US" sz="2400" i="1">
                            <a:latin typeface="Cambria Math" charset="0"/>
                          </a:rPr>
                          <m:t>+1)</m:t>
                        </m:r>
                      </m:sup>
                    </m:sSup>
                    <m:r>
                      <a:rPr lang="en-US" sz="2400" b="0" i="1" smtClean="0">
                        <a:latin typeface="Cambria Math" charset="0"/>
                      </a:rPr>
                      <m:t>=</m:t>
                    </m:r>
                    <m:r>
                      <a:rPr lang="en-US" sz="2400" b="0" i="1" smtClean="0">
                        <a:latin typeface="Cambria Math" charset="0"/>
                      </a:rPr>
                      <m:t>𝜇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charset="0"/>
                          </a:rPr>
                          <m:t>𝑣</m:t>
                        </m:r>
                      </m:e>
                      <m:sup>
                        <m:r>
                          <a:rPr lang="en-US" sz="2400" i="1">
                            <a:latin typeface="Cambria Math" charset="0"/>
                          </a:rPr>
                          <m:t>(</m:t>
                        </m:r>
                        <m:r>
                          <a:rPr lang="en-US" sz="2400" i="1">
                            <a:latin typeface="Cambria Math" charset="0"/>
                          </a:rPr>
                          <m:t>𝑡</m:t>
                        </m:r>
                        <m:r>
                          <a:rPr lang="en-US" sz="2400" i="1">
                            <a:latin typeface="Cambria Math" charset="0"/>
                          </a:rPr>
                          <m:t>)</m:t>
                        </m:r>
                      </m:sup>
                    </m:sSup>
                    <m:r>
                      <a:rPr lang="en-US" sz="2400" b="0" i="1" smtClean="0">
                        <a:latin typeface="Cambria Math" charset="0"/>
                      </a:rPr>
                      <m:t>−</m:t>
                    </m:r>
                    <m:r>
                      <a:rPr lang="en-US" sz="2400" b="0" i="1" smtClean="0">
                        <a:latin typeface="Cambria Math" charset="0"/>
                      </a:rPr>
                      <m:t>𝜂</m:t>
                    </m:r>
                    <m:r>
                      <a:rPr lang="en-US" sz="2400" b="0" i="1" smtClean="0">
                        <a:latin typeface="Cambria Math" charset="0"/>
                      </a:rPr>
                      <m:t>⋅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|"/>
                            <m:ctrlPr>
                              <a:rPr lang="hr-HR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mr-IN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mr-IN" sz="2400" i="1">
                                    <a:latin typeface="Cambria Math" charset="0"/>
                                  </a:rPr>
                                  <m:t>𝜕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num>
                              <m:den>
                                <m:r>
                                  <a:rPr lang="mr-IN" sz="2400" i="1">
                                    <a:latin typeface="Cambria Math" charset="0"/>
                                  </a:rPr>
                                  <m:t>𝜕</m:t>
                                </m:r>
                                <m:r>
                                  <a:rPr lang="en-US" sz="2400" i="1">
                                    <a:latin typeface="Cambria Math" charset="0"/>
                                  </a:rPr>
                                  <m:t>𝑤</m:t>
                                </m:r>
                              </m:den>
                            </m:f>
                          </m:e>
                        </m:d>
                      </m:e>
                      <m:sub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(</m:t>
                            </m:r>
                            <m:r>
                              <a:rPr lang="en-US" sz="2400" b="0" i="1" smtClean="0"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sz="2400" b="0" i="1" smtClean="0">
                                <a:latin typeface="Cambria Math" charset="0"/>
                              </a:rPr>
                              <m:t>)</m:t>
                            </m:r>
                          </m:sup>
                        </m:sSup>
                      </m:sub>
                    </m:sSub>
                  </m:oMath>
                </a14:m>
                <a:endParaRPr lang="en-US" sz="2400" b="0" dirty="0"/>
              </a:p>
              <a:p>
                <a:pPr marL="685800" lvl="2" indent="0">
                  <a:buNone/>
                </a:pPr>
                <a:r>
                  <a:rPr lang="en-US" sz="2100" i="1" u="sng" dirty="0"/>
                  <a:t>Interpret </a:t>
                </a:r>
                <a14:m>
                  <m:oMath xmlns:m="http://schemas.openxmlformats.org/officeDocument/2006/math">
                    <m:r>
                      <a:rPr lang="en-US" sz="2100" i="1" u="sng">
                        <a:latin typeface="Cambria Math" charset="0"/>
                      </a:rPr>
                      <m:t>𝑣</m:t>
                    </m:r>
                  </m:oMath>
                </a14:m>
                <a:r>
                  <a:rPr lang="en-US" sz="2100" i="1" u="sng" dirty="0"/>
                  <a:t> as velocity, </a:t>
                </a:r>
                <a14:m>
                  <m:oMath xmlns:m="http://schemas.openxmlformats.org/officeDocument/2006/math">
                    <m:r>
                      <a:rPr lang="en-US" sz="2100" b="0" i="1" u="sng" smtClean="0">
                        <a:latin typeface="Cambria Math" charset="0"/>
                      </a:rPr>
                      <m:t>1−</m:t>
                    </m:r>
                    <m:r>
                      <a:rPr lang="en-US" sz="2100" i="1" u="sng">
                        <a:latin typeface="Cambria Math" charset="0"/>
                      </a:rPr>
                      <m:t>𝜇</m:t>
                    </m:r>
                  </m:oMath>
                </a14:m>
                <a:r>
                  <a:rPr lang="en-US" sz="2100" i="1" u="sng" dirty="0"/>
                  <a:t> as friction. </a:t>
                </a:r>
                <a14:m>
                  <m:oMath xmlns:m="http://schemas.openxmlformats.org/officeDocument/2006/math">
                    <m:r>
                      <a:rPr lang="en-US" sz="2100" i="1" u="sng">
                        <a:latin typeface="Cambria Math" charset="0"/>
                      </a:rPr>
                      <m:t>𝑣</m:t>
                    </m:r>
                  </m:oMath>
                </a14:m>
                <a:r>
                  <a:rPr lang="en-US" sz="2100" i="1" u="sng" dirty="0"/>
                  <a:t> stores the moving average of the gradients. </a:t>
                </a:r>
              </a:p>
              <a:p>
                <a:pPr marL="685800" lvl="2" indent="0">
                  <a:buNone/>
                </a:pPr>
                <a:endParaRPr lang="en-US" sz="2100" b="0" i="1" u="sng" dirty="0"/>
              </a:p>
              <a:p>
                <a:pPr marL="342900" lvl="1" indent="0">
                  <a:buNone/>
                </a:pPr>
                <a:r>
                  <a:rPr lang="en-US" sz="2400" dirty="0"/>
                  <a:t>Step 2: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𝑤</m:t>
                        </m:r>
                      </m:e>
                      <m:sup>
                        <m:r>
                          <a:rPr lang="en-US" sz="2400" b="0" i="1" smtClean="0">
                            <a:latin typeface="Cambria Math" charset="0"/>
                          </a:rPr>
                          <m:t>(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𝑡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+1)</m:t>
                        </m:r>
                      </m:sup>
                    </m:sSup>
                    <m:r>
                      <a:rPr lang="en-US" sz="2400" i="1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𝑤</m:t>
                        </m:r>
                      </m:e>
                      <m:sup>
                        <m:r>
                          <a:rPr lang="en-US" sz="2400" b="0" i="1" smtClean="0">
                            <a:latin typeface="Cambria Math" charset="0"/>
                          </a:rPr>
                          <m:t>(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𝑡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)</m:t>
                        </m:r>
                      </m:sup>
                    </m:sSup>
                    <m:r>
                      <a:rPr lang="en-US" sz="2400" b="0" i="1" smtClean="0">
                        <a:latin typeface="Cambria Math" charset="0"/>
                      </a:rPr>
                      <m:t>+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𝑣</m:t>
                        </m:r>
                      </m:e>
                      <m:sup>
                        <m:r>
                          <a:rPr lang="en-US" sz="2400" b="0" i="1" smtClean="0">
                            <a:latin typeface="Cambria Math" charset="0"/>
                          </a:rPr>
                          <m:t>(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𝑡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+1)</m:t>
                        </m:r>
                      </m:sup>
                    </m:sSup>
                  </m:oMath>
                </a14:m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dirty="0"/>
                  <a:t>Initialize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 smtClean="0">
                            <a:latin typeface="Cambria Math" charset="0"/>
                          </a:rPr>
                          <m:t>𝑣</m:t>
                        </m:r>
                      </m:e>
                      <m:sup>
                        <m:r>
                          <a:rPr lang="en-US" sz="2400" b="0" i="1" smtClean="0">
                            <a:latin typeface="Cambria Math" charset="0"/>
                          </a:rPr>
                          <m:t>(0)</m:t>
                        </m:r>
                      </m:sup>
                    </m:sSup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2400" dirty="0"/>
              </a:p>
              <a:p>
                <a:r>
                  <a:rPr lang="en-US" sz="2400" dirty="0"/>
                  <a:t>Common settings for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𝜇</m:t>
                    </m:r>
                  </m:oMath>
                </a14:m>
                <a:r>
                  <a:rPr lang="en-US" sz="2400" dirty="0"/>
                  <a:t> range between 0.5 and 0.99</a:t>
                </a:r>
              </a:p>
              <a:p>
                <a:endParaRPr lang="en-US" sz="2400" dirty="0"/>
              </a:p>
              <a:p>
                <a:endParaRPr lang="en-US" sz="24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7886700" cy="4846108"/>
              </a:xfrm>
              <a:blipFill>
                <a:blip r:embed="rId2"/>
                <a:stretch>
                  <a:fillRect l="-1929" t="-146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273013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400" dirty="0"/>
              <a:t>Momentum</a:t>
            </a:r>
            <a:endParaRPr lang="en-US" sz="4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7886700" cy="4846108"/>
              </a:xfrm>
            </p:spPr>
            <p:txBody>
              <a:bodyPr>
                <a:normAutofit/>
              </a:bodyPr>
              <a:lstStyle/>
              <a:p>
                <a:pPr>
                  <a:buFont typeface="Arial" charset="0"/>
                  <a:buChar char="•"/>
                </a:pPr>
                <a:r>
                  <a:rPr lang="en-US" sz="2400" dirty="0"/>
                  <a:t>Accelerate convergence on the direction that the gradient keeps the same sign over the past few iterations.</a:t>
                </a:r>
              </a:p>
              <a:p>
                <a:pPr>
                  <a:buFont typeface="Arial" charset="0"/>
                  <a:buChar char="•"/>
                </a:pPr>
                <a:endParaRPr lang="en-US" sz="2400" dirty="0"/>
              </a:p>
              <a:p>
                <a:r>
                  <a:rPr lang="en-US" sz="2400" dirty="0"/>
                  <a:t>If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𝜇</m:t>
                    </m:r>
                  </m:oMath>
                </a14:m>
                <a:r>
                  <a:rPr lang="en-US" sz="2400" dirty="0"/>
                  <a:t> is large, momentum will overshoot the target, but the overall convergence is still faster than steepest descent in practice.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As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𝜇</m:t>
                    </m:r>
                  </m:oMath>
                </a14:m>
                <a:r>
                  <a:rPr lang="en-US" sz="2400" dirty="0"/>
                  <a:t> is made smaller, momentum behaves more like steepest descent.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7886700" cy="4846108"/>
              </a:xfrm>
              <a:blipFill>
                <a:blip r:embed="rId2"/>
                <a:stretch>
                  <a:fillRect l="-965" t="-18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34505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3890</TotalTime>
  <Words>1030</Words>
  <Application>Microsoft Macintosh PowerPoint</Application>
  <PresentationFormat>On-screen Show (4:3)</PresentationFormat>
  <Paragraphs>206</Paragraphs>
  <Slides>28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6" baseType="lpstr">
      <vt:lpstr>Arial</vt:lpstr>
      <vt:lpstr>Calibri</vt:lpstr>
      <vt:lpstr>Calibri Light</vt:lpstr>
      <vt:lpstr>Cambria Math</vt:lpstr>
      <vt:lpstr>Times</vt:lpstr>
      <vt:lpstr>Tmes</vt:lpstr>
      <vt:lpstr>Office Theme</vt:lpstr>
      <vt:lpstr>Equation</vt:lpstr>
      <vt:lpstr>Neural Networks: Optimization Variants</vt:lpstr>
      <vt:lpstr>Goals for the Lecture</vt:lpstr>
      <vt:lpstr>Initializing weights</vt:lpstr>
      <vt:lpstr>Setting the learning rate</vt:lpstr>
      <vt:lpstr>Steepest Descent (a.k.a Gradient Descent)</vt:lpstr>
      <vt:lpstr>Steepest Descent</vt:lpstr>
      <vt:lpstr>Steepest Descent</vt:lpstr>
      <vt:lpstr>Momentum</vt:lpstr>
      <vt:lpstr>Momentum</vt:lpstr>
      <vt:lpstr>PowerPoint Presentation</vt:lpstr>
      <vt:lpstr>Nesterov Accelerated Gradient</vt:lpstr>
      <vt:lpstr>An example</vt:lpstr>
      <vt:lpstr>Nesterov Accelerated Gradient</vt:lpstr>
      <vt:lpstr>PowerPoint Presentation</vt:lpstr>
      <vt:lpstr>Some notes on notation in this lecture</vt:lpstr>
      <vt:lpstr>AdaGrad (Adaptive Gradient)  [Duchi et al., 2011]  </vt:lpstr>
      <vt:lpstr>AdaGrad (Adaptive Gradient)</vt:lpstr>
      <vt:lpstr>PowerPoint Presentation</vt:lpstr>
      <vt:lpstr>AdaGrad (Adaptive Gradient)</vt:lpstr>
      <vt:lpstr>RMSProp (Root Mean Square Propagation) [Tieleman &amp; Hinton, 2012]  </vt:lpstr>
      <vt:lpstr>PowerPoint Presentation</vt:lpstr>
      <vt:lpstr>Another example (saddle point)</vt:lpstr>
      <vt:lpstr>PowerPoint Presentation</vt:lpstr>
      <vt:lpstr>Adam (Adaptive Moment Estimation) [Kingma &amp; Ba, 2015]</vt:lpstr>
      <vt:lpstr>Adam (Adaptive Moment Estimation)</vt:lpstr>
      <vt:lpstr>PowerPoint Presentation</vt:lpstr>
      <vt:lpstr>PowerPoint Presentation</vt:lpstr>
      <vt:lpstr>Adam (Adaptive Moment Estimation)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636/838 Methods for Weight Update in Neural Networks</dc:title>
  <dc:creator>Yujia Bao</dc:creator>
  <cp:lastModifiedBy>Mark W Craven</cp:lastModifiedBy>
  <cp:revision>143</cp:revision>
  <dcterms:created xsi:type="dcterms:W3CDTF">2017-02-25T21:28:08Z</dcterms:created>
  <dcterms:modified xsi:type="dcterms:W3CDTF">2019-02-27T13:33:40Z</dcterms:modified>
</cp:coreProperties>
</file>